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3"/>
  </p:notesMasterIdLst>
  <p:sldIdLst>
    <p:sldId id="258" r:id="rId2"/>
    <p:sldId id="263" r:id="rId3"/>
    <p:sldId id="264" r:id="rId4"/>
    <p:sldId id="266" r:id="rId5"/>
    <p:sldId id="288" r:id="rId6"/>
    <p:sldId id="289" r:id="rId7"/>
    <p:sldId id="290" r:id="rId8"/>
    <p:sldId id="291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6" r:id="rId31"/>
    <p:sldId id="317" r:id="rId32"/>
    <p:sldId id="312" r:id="rId33"/>
    <p:sldId id="323" r:id="rId34"/>
    <p:sldId id="324" r:id="rId35"/>
    <p:sldId id="320" r:id="rId36"/>
    <p:sldId id="321" r:id="rId37"/>
    <p:sldId id="322" r:id="rId38"/>
    <p:sldId id="328" r:id="rId39"/>
    <p:sldId id="329" r:id="rId40"/>
    <p:sldId id="330" r:id="rId41"/>
    <p:sldId id="325" r:id="rId42"/>
    <p:sldId id="331" r:id="rId43"/>
    <p:sldId id="332" r:id="rId44"/>
    <p:sldId id="333" r:id="rId45"/>
    <p:sldId id="334" r:id="rId46"/>
    <p:sldId id="326" r:id="rId47"/>
    <p:sldId id="319" r:id="rId48"/>
    <p:sldId id="256" r:id="rId49"/>
    <p:sldId id="269" r:id="rId50"/>
    <p:sldId id="270" r:id="rId51"/>
    <p:sldId id="272" r:id="rId52"/>
    <p:sldId id="275" r:id="rId53"/>
    <p:sldId id="277" r:id="rId54"/>
    <p:sldId id="279" r:id="rId55"/>
    <p:sldId id="283" r:id="rId56"/>
    <p:sldId id="278" r:id="rId57"/>
    <p:sldId id="284" r:id="rId58"/>
    <p:sldId id="336" r:id="rId59"/>
    <p:sldId id="285" r:id="rId60"/>
    <p:sldId id="337" r:id="rId61"/>
    <p:sldId id="340" r:id="rId62"/>
    <p:sldId id="280" r:id="rId63"/>
    <p:sldId id="287" r:id="rId64"/>
    <p:sldId id="338" r:id="rId65"/>
    <p:sldId id="341" r:id="rId66"/>
    <p:sldId id="339" r:id="rId67"/>
    <p:sldId id="342" r:id="rId68"/>
    <p:sldId id="343" r:id="rId69"/>
    <p:sldId id="344" r:id="rId70"/>
    <p:sldId id="292" r:id="rId71"/>
    <p:sldId id="345" r:id="rId72"/>
    <p:sldId id="346" r:id="rId73"/>
    <p:sldId id="347" r:id="rId74"/>
    <p:sldId id="348" r:id="rId75"/>
    <p:sldId id="349" r:id="rId76"/>
    <p:sldId id="293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35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18" r:id="rId112"/>
    <p:sldId id="383" r:id="rId113"/>
    <p:sldId id="384" r:id="rId114"/>
    <p:sldId id="385" r:id="rId115"/>
    <p:sldId id="386" r:id="rId116"/>
    <p:sldId id="387" r:id="rId117"/>
    <p:sldId id="388" r:id="rId118"/>
    <p:sldId id="327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281" r:id="rId130"/>
    <p:sldId id="399" r:id="rId131"/>
    <p:sldId id="267" r:id="rId1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4" roundtripDataSignature="AMtx7mhhNHy7SwybV7vR2Ldo/mGGhiVE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97C"/>
    <a:srgbClr val="0A6699"/>
    <a:srgbClr val="78C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05"/>
    <p:restoredTop sz="94677"/>
  </p:normalViewPr>
  <p:slideViewPr>
    <p:cSldViewPr snapToGrid="0" snapToObjects="1">
      <p:cViewPr varScale="1">
        <p:scale>
          <a:sx n="108" d="100"/>
          <a:sy n="108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customschemas.google.com/relationships/presentationmetadata" Target="meta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2388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68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694179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3036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04613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8080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48497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57189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93606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3228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11263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99035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248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639943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1199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567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61276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8309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96331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3521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60492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12387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95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780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920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6078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106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738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829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411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997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499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05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667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14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304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6478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00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491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550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7920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0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894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28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353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915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80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09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7478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51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544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116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7438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988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1291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49238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0195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2783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7160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1535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6070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9141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9274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31621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4594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8836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7654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100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6406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4046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5347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8859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80183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66316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329683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7057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798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57349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8206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8840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6593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f0420c2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g6cf0420c2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970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77601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2939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9486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4" y="-9525"/>
            <a:ext cx="121750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1"/>
          <p:cNvSpPr txBox="1">
            <a:spLocks noGrp="1"/>
          </p:cNvSpPr>
          <p:nvPr>
            <p:ph type="subTitle" idx="1"/>
          </p:nvPr>
        </p:nvSpPr>
        <p:spPr>
          <a:xfrm>
            <a:off x="1338942" y="5452095"/>
            <a:ext cx="914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ctrTitle"/>
          </p:nvPr>
        </p:nvSpPr>
        <p:spPr>
          <a:xfrm>
            <a:off x="1338942" y="3874735"/>
            <a:ext cx="9144000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4344" y="2829033"/>
            <a:ext cx="3936508" cy="32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1"/>
          <p:cNvSpPr/>
          <p:nvPr/>
        </p:nvSpPr>
        <p:spPr>
          <a:xfrm>
            <a:off x="10482942" y="278785"/>
            <a:ext cx="1480458" cy="1476375"/>
          </a:xfrm>
          <a:prstGeom prst="rect">
            <a:avLst/>
          </a:prstGeom>
          <a:solidFill>
            <a:srgbClr val="78CEDD"/>
          </a:solidFill>
          <a:ln w="12700" cap="flat" cmpd="sng">
            <a:solidFill>
              <a:srgbClr val="78CE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빈 화면">
  <p:cSld name="3_빈 화면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6" name="Google Shape;306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7" name="Google Shape;307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13" name="Google Shape;313;p4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4" name="Google Shape;31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title"/>
          </p:nvPr>
        </p:nvSpPr>
        <p:spPr>
          <a:xfrm>
            <a:off x="838200" y="2674937"/>
            <a:ext cx="3467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2914" y="490288"/>
            <a:ext cx="550731" cy="3771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6"/>
          <p:cNvSpPr txBox="1">
            <a:spLocks noGrp="1"/>
          </p:cNvSpPr>
          <p:nvPr>
            <p:ph type="body" idx="1"/>
          </p:nvPr>
        </p:nvSpPr>
        <p:spPr>
          <a:xfrm>
            <a:off x="6429789" y="2545738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body" idx="2"/>
          </p:nvPr>
        </p:nvSpPr>
        <p:spPr>
          <a:xfrm>
            <a:off x="6455452" y="2817617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3"/>
          </p:nvPr>
        </p:nvSpPr>
        <p:spPr>
          <a:xfrm>
            <a:off x="6049597" y="2548578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  <a:defRPr sz="3200">
                <a:solidFill>
                  <a:srgbClr val="013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4"/>
          </p:nvPr>
        </p:nvSpPr>
        <p:spPr>
          <a:xfrm>
            <a:off x="8820763" y="254685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body" idx="5"/>
          </p:nvPr>
        </p:nvSpPr>
        <p:spPr>
          <a:xfrm>
            <a:off x="8846426" y="2818736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6"/>
          </p:nvPr>
        </p:nvSpPr>
        <p:spPr>
          <a:xfrm>
            <a:off x="8440571" y="2549697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  <a:defRPr sz="3200">
                <a:solidFill>
                  <a:srgbClr val="013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7"/>
          </p:nvPr>
        </p:nvSpPr>
        <p:spPr>
          <a:xfrm>
            <a:off x="6429789" y="345973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8"/>
          </p:nvPr>
        </p:nvSpPr>
        <p:spPr>
          <a:xfrm>
            <a:off x="6455452" y="3731611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9"/>
          </p:nvPr>
        </p:nvSpPr>
        <p:spPr>
          <a:xfrm>
            <a:off x="6049597" y="3462572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  <a:defRPr sz="3200">
                <a:solidFill>
                  <a:srgbClr val="013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3"/>
          </p:nvPr>
        </p:nvSpPr>
        <p:spPr>
          <a:xfrm>
            <a:off x="8820763" y="34608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4"/>
          </p:nvPr>
        </p:nvSpPr>
        <p:spPr>
          <a:xfrm>
            <a:off x="8846426" y="3732730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5"/>
          </p:nvPr>
        </p:nvSpPr>
        <p:spPr>
          <a:xfrm>
            <a:off x="8440571" y="3463691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  <a:defRPr sz="3200">
                <a:solidFill>
                  <a:srgbClr val="013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6"/>
          </p:nvPr>
        </p:nvSpPr>
        <p:spPr>
          <a:xfrm>
            <a:off x="6429789" y="436559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7"/>
          </p:nvPr>
        </p:nvSpPr>
        <p:spPr>
          <a:xfrm>
            <a:off x="6455452" y="4637475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8"/>
          </p:nvPr>
        </p:nvSpPr>
        <p:spPr>
          <a:xfrm>
            <a:off x="6049597" y="4368436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  <a:defRPr sz="3200">
                <a:solidFill>
                  <a:srgbClr val="013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9"/>
          </p:nvPr>
        </p:nvSpPr>
        <p:spPr>
          <a:xfrm>
            <a:off x="8820763" y="436671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0"/>
          </p:nvPr>
        </p:nvSpPr>
        <p:spPr>
          <a:xfrm>
            <a:off x="8846426" y="4638594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21"/>
          </p:nvPr>
        </p:nvSpPr>
        <p:spPr>
          <a:xfrm>
            <a:off x="8440571" y="4369555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  <a:defRPr sz="3200">
                <a:solidFill>
                  <a:srgbClr val="013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22"/>
          </p:nvPr>
        </p:nvSpPr>
        <p:spPr>
          <a:xfrm>
            <a:off x="6429789" y="527959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23"/>
          </p:nvPr>
        </p:nvSpPr>
        <p:spPr>
          <a:xfrm>
            <a:off x="6455452" y="5551469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24"/>
          </p:nvPr>
        </p:nvSpPr>
        <p:spPr>
          <a:xfrm>
            <a:off x="6049597" y="5282430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  <a:defRPr sz="3200">
                <a:solidFill>
                  <a:srgbClr val="013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25"/>
          </p:nvPr>
        </p:nvSpPr>
        <p:spPr>
          <a:xfrm>
            <a:off x="8820763" y="5280709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26"/>
          </p:nvPr>
        </p:nvSpPr>
        <p:spPr>
          <a:xfrm>
            <a:off x="8846426" y="5552588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27"/>
          </p:nvPr>
        </p:nvSpPr>
        <p:spPr>
          <a:xfrm>
            <a:off x="8440571" y="5283549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  <a:defRPr sz="3200">
                <a:solidFill>
                  <a:srgbClr val="013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>
  <p:cSld name="1_구역 머리글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5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1338942" y="2767279"/>
            <a:ext cx="10515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2914" y="490288"/>
            <a:ext cx="550731" cy="37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1276350" y="160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79" y="-9525"/>
            <a:ext cx="121750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087" y="2694507"/>
            <a:ext cx="1785826" cy="146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1338942" y="3075056"/>
            <a:ext cx="532625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및 내용">
  <p:cSld name="4_제목 및 내용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36"/>
          <p:cNvGrpSpPr/>
          <p:nvPr/>
        </p:nvGrpSpPr>
        <p:grpSpPr>
          <a:xfrm>
            <a:off x="1544072" y="4382806"/>
            <a:ext cx="1089721" cy="1462848"/>
            <a:chOff x="0" y="0"/>
            <a:chExt cx="2179438" cy="2925692"/>
          </a:xfrm>
        </p:grpSpPr>
        <p:sp>
          <p:nvSpPr>
            <p:cNvPr id="194" name="Google Shape;194;p36"/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9803"/>
              </a:srgbClr>
            </a:solidFill>
            <a:ln>
              <a:noFill/>
            </a:ln>
          </p:spPr>
          <p:txBody>
            <a:bodyPr spcFirstLastPara="1" wrap="square" lIns="41475" tIns="41475" rIns="41475" bIns="414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5" name="Google Shape;195;p36"/>
            <p:cNvCxnSpPr/>
            <p:nvPr/>
          </p:nvCxnSpPr>
          <p:spPr>
            <a:xfrm flipH="1">
              <a:off x="137218" y="646224"/>
              <a:ext cx="1905001" cy="1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651000" y="1302443"/>
            <a:ext cx="8890000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1"/>
          </p:nvPr>
        </p:nvSpPr>
        <p:spPr>
          <a:xfrm>
            <a:off x="4225408" y="1648320"/>
            <a:ext cx="380488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2"/>
          </p:nvPr>
        </p:nvSpPr>
        <p:spPr>
          <a:xfrm>
            <a:off x="1555628" y="4359632"/>
            <a:ext cx="1089720" cy="4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3"/>
          </p:nvPr>
        </p:nvSpPr>
        <p:spPr>
          <a:xfrm>
            <a:off x="1612900" y="4890730"/>
            <a:ext cx="9540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body" idx="4"/>
          </p:nvPr>
        </p:nvSpPr>
        <p:spPr>
          <a:xfrm>
            <a:off x="3149186" y="3453777"/>
            <a:ext cx="4911931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/>
          <p:nvPr/>
        </p:nvSpPr>
        <p:spPr>
          <a:xfrm>
            <a:off x="1064420" y="3824757"/>
            <a:ext cx="10529887" cy="23319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954" y="8"/>
                </a:moveTo>
                <a:lnTo>
                  <a:pt x="0" y="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268" y="0"/>
                </a:lnTo>
              </a:path>
            </a:pathLst>
          </a:custGeom>
          <a:noFill/>
          <a:ln w="127000" cap="flat" cmpd="sng">
            <a:solidFill>
              <a:srgbClr val="01397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475" tIns="41475" rIns="41475" bIns="41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36"/>
          <p:cNvGrpSpPr/>
          <p:nvPr/>
        </p:nvGrpSpPr>
        <p:grpSpPr>
          <a:xfrm>
            <a:off x="2721662" y="4373865"/>
            <a:ext cx="1089721" cy="1462848"/>
            <a:chOff x="0" y="0"/>
            <a:chExt cx="2179438" cy="2925692"/>
          </a:xfrm>
        </p:grpSpPr>
        <p:sp>
          <p:nvSpPr>
            <p:cNvPr id="203" name="Google Shape;203;p36"/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9803"/>
              </a:srgbClr>
            </a:solidFill>
            <a:ln>
              <a:noFill/>
            </a:ln>
          </p:spPr>
          <p:txBody>
            <a:bodyPr spcFirstLastPara="1" wrap="square" lIns="41475" tIns="41475" rIns="41475" bIns="414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4" name="Google Shape;204;p36"/>
            <p:cNvCxnSpPr/>
            <p:nvPr/>
          </p:nvCxnSpPr>
          <p:spPr>
            <a:xfrm flipH="1">
              <a:off x="137218" y="646224"/>
              <a:ext cx="1905001" cy="1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36"/>
          <p:cNvSpPr txBox="1"/>
          <p:nvPr/>
        </p:nvSpPr>
        <p:spPr>
          <a:xfrm>
            <a:off x="2733218" y="4350691"/>
            <a:ext cx="1089720" cy="4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노현경</a:t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2790490" y="4881789"/>
            <a:ext cx="9540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120"/>
              <a:buFont typeface="Arial"/>
              <a:buNone/>
            </a:pPr>
            <a:r>
              <a:rPr lang="en-US" sz="1120" b="0" i="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여기에 뭘 쓰면 좋을까?</a:t>
            </a:r>
            <a:endParaRPr sz="1120" b="0" i="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36"/>
          <p:cNvGrpSpPr/>
          <p:nvPr/>
        </p:nvGrpSpPr>
        <p:grpSpPr>
          <a:xfrm>
            <a:off x="3895582" y="4359591"/>
            <a:ext cx="1089721" cy="1462848"/>
            <a:chOff x="0" y="0"/>
            <a:chExt cx="2179438" cy="2925692"/>
          </a:xfrm>
        </p:grpSpPr>
        <p:sp>
          <p:nvSpPr>
            <p:cNvPr id="208" name="Google Shape;208;p36"/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9803"/>
              </a:srgbClr>
            </a:solidFill>
            <a:ln>
              <a:noFill/>
            </a:ln>
          </p:spPr>
          <p:txBody>
            <a:bodyPr spcFirstLastPara="1" wrap="square" lIns="41475" tIns="41475" rIns="41475" bIns="414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9" name="Google Shape;209;p36"/>
            <p:cNvCxnSpPr/>
            <p:nvPr/>
          </p:nvCxnSpPr>
          <p:spPr>
            <a:xfrm flipH="1">
              <a:off x="137218" y="646224"/>
              <a:ext cx="1905001" cy="1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0" name="Google Shape;210;p36"/>
          <p:cNvSpPr txBox="1"/>
          <p:nvPr/>
        </p:nvSpPr>
        <p:spPr>
          <a:xfrm>
            <a:off x="3907138" y="4336417"/>
            <a:ext cx="1089720" cy="4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박지원</a:t>
            </a:r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3964410" y="4867515"/>
            <a:ext cx="9540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120"/>
              <a:buFont typeface="Arial"/>
              <a:buNone/>
            </a:pPr>
            <a:r>
              <a:rPr lang="en-US" sz="1120" b="0" i="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여기에 뭘 쓰면 좋을까?</a:t>
            </a:r>
            <a:endParaRPr sz="1120" b="0" i="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36"/>
          <p:cNvGrpSpPr/>
          <p:nvPr/>
        </p:nvGrpSpPr>
        <p:grpSpPr>
          <a:xfrm>
            <a:off x="5073172" y="4350650"/>
            <a:ext cx="1089721" cy="1462848"/>
            <a:chOff x="0" y="0"/>
            <a:chExt cx="2179438" cy="2925692"/>
          </a:xfrm>
        </p:grpSpPr>
        <p:sp>
          <p:nvSpPr>
            <p:cNvPr id="213" name="Google Shape;213;p36"/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9803"/>
              </a:srgbClr>
            </a:solidFill>
            <a:ln>
              <a:noFill/>
            </a:ln>
          </p:spPr>
          <p:txBody>
            <a:bodyPr spcFirstLastPara="1" wrap="square" lIns="41475" tIns="41475" rIns="41475" bIns="414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4" name="Google Shape;214;p36"/>
            <p:cNvCxnSpPr/>
            <p:nvPr/>
          </p:nvCxnSpPr>
          <p:spPr>
            <a:xfrm flipH="1">
              <a:off x="137218" y="646224"/>
              <a:ext cx="1905001" cy="1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5" name="Google Shape;215;p36"/>
          <p:cNvSpPr txBox="1"/>
          <p:nvPr/>
        </p:nvSpPr>
        <p:spPr>
          <a:xfrm>
            <a:off x="5084728" y="4327476"/>
            <a:ext cx="1089720" cy="4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박형진</a:t>
            </a:r>
            <a:endParaRPr/>
          </a:p>
        </p:txBody>
      </p:sp>
      <p:sp>
        <p:nvSpPr>
          <p:cNvPr id="216" name="Google Shape;216;p36"/>
          <p:cNvSpPr txBox="1"/>
          <p:nvPr/>
        </p:nvSpPr>
        <p:spPr>
          <a:xfrm>
            <a:off x="5142000" y="4858574"/>
            <a:ext cx="9540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120"/>
              <a:buFont typeface="Arial"/>
              <a:buNone/>
            </a:pPr>
            <a:r>
              <a:rPr lang="en-US" sz="1120" b="0" i="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여기에 뭘 쓰면 좋을까?</a:t>
            </a:r>
            <a:endParaRPr sz="1120" b="0" i="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36"/>
          <p:cNvGrpSpPr/>
          <p:nvPr/>
        </p:nvGrpSpPr>
        <p:grpSpPr>
          <a:xfrm>
            <a:off x="6259949" y="4344016"/>
            <a:ext cx="1089721" cy="1462848"/>
            <a:chOff x="0" y="0"/>
            <a:chExt cx="2179438" cy="2925692"/>
          </a:xfrm>
        </p:grpSpPr>
        <p:sp>
          <p:nvSpPr>
            <p:cNvPr id="218" name="Google Shape;218;p36"/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9803"/>
              </a:srgbClr>
            </a:solidFill>
            <a:ln>
              <a:noFill/>
            </a:ln>
          </p:spPr>
          <p:txBody>
            <a:bodyPr spcFirstLastPara="1" wrap="square" lIns="41475" tIns="41475" rIns="41475" bIns="414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9" name="Google Shape;219;p36"/>
            <p:cNvCxnSpPr/>
            <p:nvPr/>
          </p:nvCxnSpPr>
          <p:spPr>
            <a:xfrm flipH="1">
              <a:off x="137218" y="646224"/>
              <a:ext cx="1905001" cy="1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0" name="Google Shape;220;p36"/>
          <p:cNvSpPr txBox="1"/>
          <p:nvPr/>
        </p:nvSpPr>
        <p:spPr>
          <a:xfrm>
            <a:off x="6271505" y="4320842"/>
            <a:ext cx="1089720" cy="4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소민섭</a:t>
            </a:r>
            <a:endParaRPr sz="18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6328777" y="4851940"/>
            <a:ext cx="9540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120"/>
              <a:buFont typeface="Arial"/>
              <a:buNone/>
            </a:pPr>
            <a:r>
              <a:rPr lang="en-US" sz="1120" b="0" i="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여기에 뭘 쓰면 좋을까?</a:t>
            </a:r>
            <a:endParaRPr sz="1120" b="0" i="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36"/>
          <p:cNvGrpSpPr/>
          <p:nvPr/>
        </p:nvGrpSpPr>
        <p:grpSpPr>
          <a:xfrm>
            <a:off x="7437539" y="4335075"/>
            <a:ext cx="1089721" cy="1462848"/>
            <a:chOff x="0" y="0"/>
            <a:chExt cx="2179438" cy="2925692"/>
          </a:xfrm>
        </p:grpSpPr>
        <p:sp>
          <p:nvSpPr>
            <p:cNvPr id="223" name="Google Shape;223;p36"/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9803"/>
              </a:srgbClr>
            </a:solidFill>
            <a:ln>
              <a:noFill/>
            </a:ln>
          </p:spPr>
          <p:txBody>
            <a:bodyPr spcFirstLastPara="1" wrap="square" lIns="41475" tIns="41475" rIns="41475" bIns="414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4" name="Google Shape;224;p36"/>
            <p:cNvCxnSpPr/>
            <p:nvPr/>
          </p:nvCxnSpPr>
          <p:spPr>
            <a:xfrm flipH="1">
              <a:off x="137218" y="646224"/>
              <a:ext cx="1905001" cy="1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5" name="Google Shape;225;p36"/>
          <p:cNvSpPr txBox="1"/>
          <p:nvPr/>
        </p:nvSpPr>
        <p:spPr>
          <a:xfrm>
            <a:off x="7449095" y="4311901"/>
            <a:ext cx="1089720" cy="4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윤현영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7506367" y="4842999"/>
            <a:ext cx="9540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120"/>
              <a:buFont typeface="Arial"/>
              <a:buNone/>
            </a:pPr>
            <a:r>
              <a:rPr lang="en-US" sz="1120" b="0" i="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여기에 뭘 쓰면 좋을까?</a:t>
            </a:r>
            <a:endParaRPr sz="1120" b="0" i="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36"/>
          <p:cNvGrpSpPr/>
          <p:nvPr/>
        </p:nvGrpSpPr>
        <p:grpSpPr>
          <a:xfrm>
            <a:off x="8611459" y="4320801"/>
            <a:ext cx="1089721" cy="1462848"/>
            <a:chOff x="0" y="0"/>
            <a:chExt cx="2179438" cy="2925692"/>
          </a:xfrm>
        </p:grpSpPr>
        <p:sp>
          <p:nvSpPr>
            <p:cNvPr id="228" name="Google Shape;228;p36"/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9803"/>
              </a:srgbClr>
            </a:solidFill>
            <a:ln>
              <a:noFill/>
            </a:ln>
          </p:spPr>
          <p:txBody>
            <a:bodyPr spcFirstLastPara="1" wrap="square" lIns="41475" tIns="41475" rIns="41475" bIns="414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9" name="Google Shape;229;p36"/>
            <p:cNvCxnSpPr/>
            <p:nvPr/>
          </p:nvCxnSpPr>
          <p:spPr>
            <a:xfrm flipH="1">
              <a:off x="137218" y="646224"/>
              <a:ext cx="1905001" cy="1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0" name="Google Shape;230;p36"/>
          <p:cNvSpPr txBox="1"/>
          <p:nvPr/>
        </p:nvSpPr>
        <p:spPr>
          <a:xfrm>
            <a:off x="8623015" y="4297627"/>
            <a:ext cx="1089720" cy="4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이경원</a:t>
            </a:r>
            <a:endParaRPr/>
          </a:p>
        </p:txBody>
      </p:sp>
      <p:sp>
        <p:nvSpPr>
          <p:cNvPr id="231" name="Google Shape;231;p36"/>
          <p:cNvSpPr txBox="1"/>
          <p:nvPr/>
        </p:nvSpPr>
        <p:spPr>
          <a:xfrm>
            <a:off x="8680287" y="4828725"/>
            <a:ext cx="9540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120"/>
              <a:buFont typeface="Arial"/>
              <a:buNone/>
            </a:pPr>
            <a:r>
              <a:rPr lang="en-US" sz="1120" b="0" i="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여기에 뭘 쓰면 좋을까?</a:t>
            </a:r>
            <a:endParaRPr sz="1120" b="0" i="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36"/>
          <p:cNvGrpSpPr/>
          <p:nvPr/>
        </p:nvGrpSpPr>
        <p:grpSpPr>
          <a:xfrm>
            <a:off x="9789049" y="4311860"/>
            <a:ext cx="1089721" cy="1462848"/>
            <a:chOff x="0" y="0"/>
            <a:chExt cx="2179438" cy="2925692"/>
          </a:xfrm>
        </p:grpSpPr>
        <p:sp>
          <p:nvSpPr>
            <p:cNvPr id="233" name="Google Shape;233;p36"/>
            <p:cNvSpPr/>
            <p:nvPr/>
          </p:nvSpPr>
          <p:spPr>
            <a:xfrm>
              <a:off x="0" y="0"/>
              <a:ext cx="2179438" cy="2925692"/>
            </a:xfrm>
            <a:prstGeom prst="rect">
              <a:avLst/>
            </a:prstGeom>
            <a:solidFill>
              <a:srgbClr val="DDDDDD">
                <a:alpha val="9803"/>
              </a:srgbClr>
            </a:solidFill>
            <a:ln>
              <a:noFill/>
            </a:ln>
          </p:spPr>
          <p:txBody>
            <a:bodyPr spcFirstLastPara="1" wrap="square" lIns="41475" tIns="41475" rIns="41475" bIns="414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4" name="Google Shape;234;p36"/>
            <p:cNvCxnSpPr/>
            <p:nvPr/>
          </p:nvCxnSpPr>
          <p:spPr>
            <a:xfrm flipH="1">
              <a:off x="137218" y="646224"/>
              <a:ext cx="1905001" cy="1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5" name="Google Shape;235;p36"/>
          <p:cNvSpPr txBox="1"/>
          <p:nvPr/>
        </p:nvSpPr>
        <p:spPr>
          <a:xfrm>
            <a:off x="9800605" y="4288686"/>
            <a:ext cx="1089720" cy="41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최수연</a:t>
            </a:r>
            <a:endParaRPr/>
          </a:p>
        </p:txBody>
      </p:sp>
      <p:sp>
        <p:nvSpPr>
          <p:cNvPr id="236" name="Google Shape;236;p36"/>
          <p:cNvSpPr txBox="1"/>
          <p:nvPr/>
        </p:nvSpPr>
        <p:spPr>
          <a:xfrm>
            <a:off x="9857877" y="4819784"/>
            <a:ext cx="9540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1120"/>
              <a:buFont typeface="Arial"/>
              <a:buNone/>
            </a:pPr>
            <a:r>
              <a:rPr lang="en-US" sz="1120" b="0" i="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여기에 뭘 쓰면 좋을까?</a:t>
            </a:r>
            <a:endParaRPr sz="1120" b="0" i="0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및 내용">
  <p:cSld name="5_제목 및 내용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838200" y="2674937"/>
            <a:ext cx="3467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2914" y="490288"/>
            <a:ext cx="550731" cy="37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>
            <a:spLocks noGrp="1"/>
          </p:cNvSpPr>
          <p:nvPr>
            <p:ph type="body" idx="1"/>
          </p:nvPr>
        </p:nvSpPr>
        <p:spPr>
          <a:xfrm>
            <a:off x="6229764" y="2545738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2"/>
          </p:nvPr>
        </p:nvSpPr>
        <p:spPr>
          <a:xfrm>
            <a:off x="6455452" y="2817617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3"/>
          </p:nvPr>
        </p:nvSpPr>
        <p:spPr>
          <a:xfrm>
            <a:off x="8610601" y="2545738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body" idx="4"/>
          </p:nvPr>
        </p:nvSpPr>
        <p:spPr>
          <a:xfrm>
            <a:off x="8836289" y="2817617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5"/>
          </p:nvPr>
        </p:nvSpPr>
        <p:spPr>
          <a:xfrm>
            <a:off x="6229764" y="34584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6"/>
          </p:nvPr>
        </p:nvSpPr>
        <p:spPr>
          <a:xfrm>
            <a:off x="6455452" y="3730371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body" idx="7"/>
          </p:nvPr>
        </p:nvSpPr>
        <p:spPr>
          <a:xfrm>
            <a:off x="8610601" y="3466138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body" idx="8"/>
          </p:nvPr>
        </p:nvSpPr>
        <p:spPr>
          <a:xfrm>
            <a:off x="8836289" y="3738017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body" idx="9"/>
          </p:nvPr>
        </p:nvSpPr>
        <p:spPr>
          <a:xfrm>
            <a:off x="6229764" y="437124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3"/>
          </p:nvPr>
        </p:nvSpPr>
        <p:spPr>
          <a:xfrm>
            <a:off x="6455452" y="4643125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4"/>
          </p:nvPr>
        </p:nvSpPr>
        <p:spPr>
          <a:xfrm>
            <a:off x="8610601" y="437124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body" idx="15"/>
          </p:nvPr>
        </p:nvSpPr>
        <p:spPr>
          <a:xfrm>
            <a:off x="8836289" y="4643125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6"/>
          </p:nvPr>
        </p:nvSpPr>
        <p:spPr>
          <a:xfrm>
            <a:off x="6229764" y="5284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17"/>
          </p:nvPr>
        </p:nvSpPr>
        <p:spPr>
          <a:xfrm>
            <a:off x="6455452" y="5555879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body" idx="18"/>
          </p:nvPr>
        </p:nvSpPr>
        <p:spPr>
          <a:xfrm>
            <a:off x="8610601" y="529164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9"/>
          </p:nvPr>
        </p:nvSpPr>
        <p:spPr>
          <a:xfrm>
            <a:off x="8836289" y="5563525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9" r:id="rId4"/>
    <p:sldLayoutId id="2147483660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35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sanny0314/220630765408" TargetMode="External"/><Relationship Id="rId7" Type="http://schemas.openxmlformats.org/officeDocument/2006/relationships/hyperlink" Target="https://deview.kr/2019/schedule/27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digitaltoday.co.kr/news/articleView.html?idxno=216737" TargetMode="External"/><Relationship Id="rId5" Type="http://schemas.openxmlformats.org/officeDocument/2006/relationships/hyperlink" Target="https://towardsdatascience.com/how-youtube-recommends-videos-b6e003a5ab2f" TargetMode="External"/><Relationship Id="rId4" Type="http://schemas.openxmlformats.org/officeDocument/2006/relationships/hyperlink" Target="https://1boon.kakao.com/scientist/70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yifanhu.net/PUB/cf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radon-dev/als-implicit-collaborative-filtering-5ed653ba39f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commender-system-using-bayesian-personalized-ranking-d30e98bba0b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hyperlink" Target="https://jitwo.tistory.com/8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9/07/how-to-build-recommendation-system-word2vec-pytho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9/07/how-to-build-recommendation-system-word2vec-python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9/07/how-to-build-recommendation-system-word2vec-python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owardsdatascience.com/using-word2vec-for-music-recommendations-bb9649ac2484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sing-word2vec-for-music-recommendations-bb9649ac2484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hyperlink" Target="https://medium.com/fnplus/solutions-for-real-world-challenges-a-practical-approach-to-recommendation-systems-a7bc7b9562b4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s.kr/info_techtip/show/5419f4f9-12a1-4866-a713-6c07fd36e647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owardsdatascience.com/how-to-build-from-scratch-a-content-based-movie-recommender-with-natural-language-processing-25ad400eb243" TargetMode="External"/><Relationship Id="rId4" Type="http://schemas.openxmlformats.org/officeDocument/2006/relationships/hyperlink" Target="https://brunch.co.kr/@ambler/167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2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2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0.png"/><Relationship Id="rId4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0.png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0.png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0.png"/><Relationship Id="rId4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"/>
          <p:cNvSpPr txBox="1">
            <a:spLocks noGrp="1"/>
          </p:cNvSpPr>
          <p:nvPr>
            <p:ph type="subTitle" idx="1"/>
          </p:nvPr>
        </p:nvSpPr>
        <p:spPr>
          <a:xfrm>
            <a:off x="1338942" y="5452095"/>
            <a:ext cx="914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 err="1"/>
              <a:t>그로스해커스</a:t>
            </a:r>
            <a:r>
              <a:rPr 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기 </a:t>
            </a:r>
            <a:r>
              <a:rPr lang="ko-KR" altLang="en-US" dirty="0" err="1"/>
              <a:t>민대원</a:t>
            </a:r>
            <a:r>
              <a:rPr lang="en-US" altLang="ko-KR" dirty="0"/>
              <a:t>,</a:t>
            </a:r>
            <a:r>
              <a:rPr lang="ko-KR" altLang="en-US" dirty="0"/>
              <a:t> 박형진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서원지</a:t>
            </a:r>
            <a:r>
              <a:rPr lang="en-US" altLang="ko-KR" dirty="0"/>
              <a:t>,</a:t>
            </a:r>
            <a:r>
              <a:rPr lang="ko-KR" altLang="en-US" dirty="0"/>
              <a:t> 이승아</a:t>
            </a:r>
            <a:endParaRPr dirty="0"/>
          </a:p>
        </p:txBody>
      </p:sp>
      <p:sp>
        <p:nvSpPr>
          <p:cNvPr id="6" name="Google Shape;334;p1">
            <a:extLst>
              <a:ext uri="{FF2B5EF4-FFF2-40B4-BE49-F238E27FC236}">
                <a16:creationId xmlns:a16="http://schemas.microsoft.com/office/drawing/2014/main" id="{DF462237-EBC4-714B-8453-F6E0815A14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38940" y="3874735"/>
            <a:ext cx="10853059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3200" dirty="0"/>
              <a:t>Session 10.</a:t>
            </a:r>
            <a:r>
              <a:rPr lang="ko-KR" altLang="en-US" sz="3200" dirty="0"/>
              <a:t> </a:t>
            </a:r>
            <a:br>
              <a:rPr lang="en-US" altLang="ko-KR" sz="3200" dirty="0"/>
            </a:br>
            <a:r>
              <a:rPr lang="ko-KR" altLang="en-US" sz="3200" dirty="0" err="1"/>
              <a:t>차원축소</a:t>
            </a:r>
            <a:r>
              <a:rPr lang="ko-KR" altLang="en-US" sz="3200" dirty="0"/>
              <a:t> </a:t>
            </a:r>
            <a:r>
              <a:rPr lang="en-US" altLang="ko-KR" sz="3200" dirty="0"/>
              <a:t>/</a:t>
            </a:r>
            <a:r>
              <a:rPr lang="ko-KR" altLang="en-US" sz="3200" dirty="0"/>
              <a:t> </a:t>
            </a:r>
            <a:br>
              <a:rPr lang="en-US" altLang="ko-KR" sz="3200" dirty="0"/>
            </a:br>
            <a:r>
              <a:rPr lang="ko-KR" altLang="en-US" sz="3200" dirty="0"/>
              <a:t>추천 모델 </a:t>
            </a:r>
            <a:r>
              <a:rPr lang="en-US" altLang="ko-KR" sz="3200" dirty="0"/>
              <a:t>/</a:t>
            </a:r>
            <a:r>
              <a:rPr lang="ko-KR" altLang="en-US" sz="3200" dirty="0"/>
              <a:t> </a:t>
            </a:r>
            <a:br>
              <a:rPr lang="en-US" altLang="ko-KR" sz="3200" dirty="0"/>
            </a:br>
            <a:r>
              <a:rPr lang="ko-KR" altLang="en-US" sz="3200"/>
              <a:t>추천 시스템 구현 및 심화</a:t>
            </a:r>
            <a:r>
              <a:rPr lang="en-US" altLang="ko-KR" sz="3200"/>
              <a:t>(appendix)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D4D3C85-7338-2E47-8142-DD4A40B60DCB}"/>
              </a:ext>
            </a:extLst>
          </p:cNvPr>
          <p:cNvSpPr txBox="1">
            <a:spLocks/>
          </p:cNvSpPr>
          <p:nvPr/>
        </p:nvSpPr>
        <p:spPr>
          <a:xfrm>
            <a:off x="838200" y="16560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</a:t>
            </a:r>
            <a:r>
              <a:rPr kumimoji="1" lang="en-US" altLang="ko-KR" dirty="0">
                <a:solidFill>
                  <a:schemeClr val="tx1"/>
                </a:solidFill>
              </a:rPr>
              <a:t>(Singular Value Decomposition, SVD)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내용 개체 틀 3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2FA9B102-64CA-3347-8A5A-21A088E2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44" y="2981606"/>
            <a:ext cx="7512183" cy="300487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C4EB62-00A4-CB42-AC09-95C675A4915E}"/>
                  </a:ext>
                </a:extLst>
              </p:cNvPr>
              <p:cNvSpPr txBox="1"/>
              <p:nvPr/>
            </p:nvSpPr>
            <p:spPr>
              <a:xfrm>
                <a:off x="8314889" y="2981606"/>
                <a:ext cx="3335867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어떤 형태의 행렬이라도 분해 가능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일반화 가능</a:t>
                </a:r>
                <a:r>
                  <a:rPr kumimoji="1"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이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ko-KR" altLang="en-US" dirty="0"/>
                  <a:t>의 </a:t>
                </a:r>
                <a:r>
                  <a:rPr kumimoji="1" lang="ko-KR" altLang="en-US" dirty="0" err="1"/>
                  <a:t>대각원소가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특이값이라고</a:t>
                </a:r>
                <a:r>
                  <a:rPr kumimoji="1" lang="ko-KR" altLang="en-US" dirty="0"/>
                  <a:t> 불리고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중요함</a:t>
                </a:r>
                <a:r>
                  <a:rPr kumimoji="1" lang="en-US" altLang="ko-KR" dirty="0"/>
                  <a:t>!</a:t>
                </a:r>
                <a:r>
                  <a:rPr kumimoji="1" lang="ko-KR" altLang="en-US" dirty="0"/>
                  <a:t> 보통 </a:t>
                </a:r>
                <a:r>
                  <a:rPr kumimoji="1" lang="ko-KR" altLang="en-US" dirty="0" err="1"/>
                  <a:t>특이값을</a:t>
                </a:r>
                <a:r>
                  <a:rPr kumimoji="1" lang="ko-KR" altLang="en-US" dirty="0"/>
                  <a:t> 내림차순으로 정리해서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표현함</a:t>
                </a:r>
                <a:r>
                  <a:rPr kumimoji="1" lang="en-US" altLang="ko-K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dirty="0"/>
                  <a:t>U, V</a:t>
                </a:r>
                <a:r>
                  <a:rPr kumimoji="1" lang="ko-KR" altLang="en-US" dirty="0"/>
                  <a:t>의 벡터를 특이벡터라고 부르고 서로 직교하는 성질을 지닌다</a:t>
                </a:r>
                <a:r>
                  <a:rPr kumimoji="1" lang="en-US" altLang="ko-KR" dirty="0"/>
                  <a:t>..</a:t>
                </a:r>
                <a:r>
                  <a:rPr kumimoji="1" lang="ko-KR" altLang="en-US" dirty="0"/>
                  <a:t> 등등의 특성이 있지만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특이값</a:t>
                </a:r>
                <a:r>
                  <a:rPr kumimoji="1" lang="ko-KR" altLang="en-US" dirty="0"/>
                  <a:t> 분해를 통한 </a:t>
                </a:r>
                <a:r>
                  <a:rPr kumimoji="1" lang="ko-KR" altLang="en-US" dirty="0" err="1"/>
                  <a:t>차원축소의</a:t>
                </a:r>
                <a:r>
                  <a:rPr kumimoji="1" lang="ko-KR" altLang="en-US" dirty="0"/>
                  <a:t> 이해에 중요한 특성은 아니라고 생각함</a:t>
                </a:r>
                <a:r>
                  <a:rPr kumimoji="1" lang="en-US" altLang="ko-KR" dirty="0"/>
                  <a:t>!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C4EB62-00A4-CB42-AC09-95C675A49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89" y="2981606"/>
                <a:ext cx="3335867" cy="3970318"/>
              </a:xfrm>
              <a:prstGeom prst="rect">
                <a:avLst/>
              </a:prstGeom>
              <a:blipFill>
                <a:blip r:embed="rId4"/>
                <a:stretch>
                  <a:fillRect l="-380" t="-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9204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45EE9-7395-45D0-ABA5-1A12F59E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96" y="0"/>
            <a:ext cx="8946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822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084A9C-56F6-476D-B0D3-9EA4498D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84" y="1948878"/>
            <a:ext cx="4610100" cy="4238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1B7C9-40D2-4D15-A21C-4F56D634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04" y="1920303"/>
            <a:ext cx="4676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143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Google Shape;430;p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73968"/>
                <a:ext cx="10515600" cy="5384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이제</a:t>
                </a:r>
                <a:r>
                  <a:rPr lang="en-US" altLang="ko-KR"/>
                  <a:t>, </a:t>
                </a:r>
                <a:r>
                  <a:rPr lang="ko-KR" altLang="en-US"/>
                  <a:t>베이즈 개인화 순위 모델을 사용해보겠다</a:t>
                </a:r>
                <a:r>
                  <a:rPr lang="en-US" altLang="ko-KR"/>
                  <a:t>: 14.6%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en-US" altLang="ko-KR"/>
                  <a:t>“BPR: Bayesian Personalized Ranking from Implicit Feedback” </a:t>
                </a:r>
                <a:r>
                  <a:rPr lang="ko-KR" altLang="en-US"/>
                  <a:t>논문에서 사용된 방법이다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지금까지 사용했던 방법은 </a:t>
                </a:r>
                <a:r>
                  <a:rPr lang="en-US" altLang="ko-KR"/>
                  <a:t>point-wise </a:t>
                </a:r>
                <a:r>
                  <a:rPr lang="ko-KR" altLang="en-US"/>
                  <a:t>모델로</a:t>
                </a:r>
                <a:r>
                  <a:rPr lang="en-US" altLang="ko-KR"/>
                  <a:t>, </a:t>
                </a:r>
                <a:r>
                  <a:rPr lang="ko-KR" altLang="en-US"/>
                  <a:t>한 </a:t>
                </a:r>
                <a:r>
                  <a:rPr lang="en-US" altLang="ko-KR"/>
                  <a:t>item</a:t>
                </a:r>
                <a:r>
                  <a:rPr lang="ko-KR" altLang="en-US"/>
                  <a:t>의 순위 혹은 </a:t>
                </a:r>
                <a:r>
                  <a:rPr lang="en-US" altLang="ko-KR"/>
                  <a:t>item</a:t>
                </a:r>
                <a:r>
                  <a:rPr lang="ko-KR" altLang="en-US"/>
                  <a:t> </a:t>
                </a:r>
                <a:r>
                  <a:rPr lang="en-US" altLang="ko-KR"/>
                  <a:t>i</a:t>
                </a:r>
                <a:r>
                  <a:rPr lang="ko-KR" altLang="en-US"/>
                  <a:t>가 </a:t>
                </a:r>
                <a:r>
                  <a:rPr lang="en-US" altLang="ko-KR"/>
                  <a:t>user u</a:t>
                </a:r>
                <a:r>
                  <a:rPr lang="ko-KR" altLang="en-US"/>
                  <a:t>의 관심을 끌 확률을 예측하려고 했다</a:t>
                </a:r>
                <a:r>
                  <a:rPr lang="en-US" altLang="ko-KR"/>
                  <a:t>. </a:t>
                </a:r>
                <a:r>
                  <a:rPr lang="ko-KR" altLang="en-US"/>
                  <a:t>이러한 모델은 점수를 학습하기 위해 회귀나 분류같은 전형적인 지도 학습 방식을 사용한 다음</a:t>
                </a:r>
                <a:r>
                  <a:rPr lang="en-US" altLang="ko-KR"/>
                  <a:t>, </a:t>
                </a:r>
                <a:r>
                  <a:rPr lang="ko-KR" altLang="en-US"/>
                  <a:t>점수에 따라 항목에 순위를 매긴다</a:t>
                </a:r>
                <a:r>
                  <a:rPr lang="en-US" altLang="ko-KR"/>
                  <a:t>. </a:t>
                </a:r>
                <a:r>
                  <a:rPr lang="ko-KR" altLang="en-US"/>
                  <a:t>반면</a:t>
                </a:r>
                <a:r>
                  <a:rPr lang="en-US" altLang="ko-KR"/>
                  <a:t>, BPR-OPT</a:t>
                </a:r>
                <a:r>
                  <a:rPr lang="ko-KR" altLang="en-US"/>
                  <a:t>는 </a:t>
                </a:r>
                <a:r>
                  <a:rPr lang="en-US" altLang="ko-KR"/>
                  <a:t>pair-wise </a:t>
                </a:r>
                <a:r>
                  <a:rPr lang="ko-KR" altLang="en-US"/>
                  <a:t>모델로</a:t>
                </a:r>
                <a:r>
                  <a:rPr lang="en-US" altLang="ko-KR"/>
                  <a:t>, </a:t>
                </a:r>
                <a:r>
                  <a:rPr lang="ko-KR" altLang="en-US"/>
                  <a:t>항목의 쌍에 관심을 갖는다</a:t>
                </a:r>
                <a:r>
                  <a:rPr lang="en-US" altLang="ko-KR"/>
                  <a:t>. </a:t>
                </a:r>
                <a:r>
                  <a:rPr lang="ko-KR" altLang="en-US"/>
                  <a:t>사용자 </a:t>
                </a:r>
                <a:r>
                  <a:rPr lang="en-US" altLang="ko-KR"/>
                  <a:t>u</a:t>
                </a:r>
                <a:r>
                  <a:rPr lang="ko-KR" altLang="en-US"/>
                  <a:t>가 항목 </a:t>
                </a:r>
                <a:r>
                  <a:rPr lang="en-US" altLang="ko-KR"/>
                  <a:t>i</a:t>
                </a:r>
                <a:r>
                  <a:rPr lang="ko-KR" altLang="en-US"/>
                  <a:t>를 구매했고 항목 </a:t>
                </a:r>
                <a:r>
                  <a:rPr lang="en-US" altLang="ko-KR"/>
                  <a:t>j</a:t>
                </a:r>
                <a:r>
                  <a:rPr lang="ko-KR" altLang="en-US"/>
                  <a:t>는 사지 않았다면 </a:t>
                </a:r>
                <a:r>
                  <a:rPr lang="en-US" altLang="ko-KR"/>
                  <a:t>u</a:t>
                </a:r>
                <a:r>
                  <a:rPr lang="ko-KR" altLang="en-US"/>
                  <a:t>는 </a:t>
                </a:r>
                <a:r>
                  <a:rPr lang="en-US" altLang="ko-KR"/>
                  <a:t>j</a:t>
                </a:r>
                <a:r>
                  <a:rPr lang="ko-KR" altLang="en-US"/>
                  <a:t>보다는 </a:t>
                </a:r>
                <a:r>
                  <a:rPr lang="en-US" altLang="ko-KR"/>
                  <a:t>i</a:t>
                </a:r>
                <a:r>
                  <a:rPr lang="ko-KR" altLang="en-US"/>
                  <a:t>에 관심이 있을 가능성이 높다</a:t>
                </a:r>
                <a:r>
                  <a:rPr lang="en-US" altLang="ko-KR"/>
                  <a:t>. </a:t>
                </a:r>
                <a:r>
                  <a:rPr lang="ko-KR" altLang="en-US"/>
                  <a:t>따라서</a:t>
                </a:r>
                <a:r>
                  <a:rPr lang="en-US" altLang="ko-KR"/>
                  <a:t>, </a:t>
                </a:r>
                <a:r>
                  <a:rPr lang="ko-KR" altLang="en-US"/>
                  <a:t>모델을 훈련시킬 때 모델이 </a:t>
                </a:r>
                <a:r>
                  <a:rPr lang="en-US" altLang="ko-KR"/>
                  <a:t>i</a:t>
                </a:r>
                <a:r>
                  <a:rPr lang="ko-KR" altLang="en-US"/>
                  <a:t>에 대해 생성한 점수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/>
                  <a:t>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보다 높아야 한다</a:t>
                </a:r>
                <a:r>
                  <a:rPr lang="en-US" altLang="ko-KR"/>
                  <a:t>. 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즉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-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/>
                  <a:t> &gt; 0</a:t>
                </a:r>
                <a:r>
                  <a:rPr lang="ko-KR" altLang="en-US"/>
                  <a:t>이 우리가 원하는 모델이다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 b="0"/>
                  <a:t>최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적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목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다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음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같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𝑢𝑖𝑗</m:t>
                                    </m:r>
                                  </m:sub>
                                </m:sSub>
                              </m:e>
                            </m:acc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/>
                  <a:t>는 시그모이드 함수이며</a:t>
                </a:r>
                <a:r>
                  <a:rPr lang="en-US" altLang="ko-KR"/>
                  <a:t>, W</a:t>
                </a:r>
                <a:r>
                  <a:rPr lang="ko-KR" altLang="en-US"/>
                  <a:t>는 모델의 모든 매개변수다</a:t>
                </a:r>
                <a:r>
                  <a:rPr lang="en-US" altLang="ko-KR"/>
                  <a:t>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모델을 훈련시킬 때 모델 매개변수를 마지막에 아이템</a:t>
                </a:r>
                <a:r>
                  <a:rPr lang="en-US" altLang="ko-KR"/>
                  <a:t> i</a:t>
                </a:r>
                <a:r>
                  <a:rPr lang="ko-KR" altLang="en-US"/>
                  <a:t>의 순위가 </a:t>
                </a:r>
                <a:r>
                  <a:rPr lang="en-US" altLang="ko-KR"/>
                  <a:t>item j</a:t>
                </a:r>
                <a:r>
                  <a:rPr lang="ko-KR" altLang="en-US"/>
                  <a:t>보다 높도록 조정한다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indent="-228600">
                  <a:spcBef>
                    <a:spcPts val="0"/>
                  </a:spcBef>
                </a:pP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를 </a:t>
                </a:r>
                <a:r>
                  <a:rPr lang="en-US" altLang="ko-KR"/>
                  <a:t>(</a:t>
                </a:r>
                <a:r>
                  <a:rPr lang="ko-KR" altLang="en-US"/>
                  <a:t>사용자</a:t>
                </a:r>
                <a:r>
                  <a:rPr lang="en-US" altLang="ko-KR"/>
                  <a:t>, </a:t>
                </a:r>
                <a:r>
                  <a:rPr lang="ko-KR" altLang="en-US"/>
                  <a:t>긍정적 </a:t>
                </a:r>
                <a:r>
                  <a:rPr lang="en-US" altLang="ko-KR"/>
                  <a:t>item, </a:t>
                </a:r>
                <a:r>
                  <a:rPr lang="ko-KR" altLang="en-US"/>
                  <a:t>부정적 </a:t>
                </a:r>
                <a:r>
                  <a:rPr lang="en-US" altLang="ko-KR"/>
                  <a:t>item)</a:t>
                </a:r>
                <a:r>
                  <a:rPr lang="ko-KR" altLang="en-US"/>
                  <a:t>으로 구성하고</a:t>
                </a:r>
                <a:r>
                  <a:rPr lang="en-US" altLang="ko-KR"/>
                  <a:t>, </a:t>
                </a:r>
                <a:r>
                  <a:rPr lang="ko-KR" altLang="en-US"/>
                  <a:t>부트스트랩 샘플링을 사용하여 각 </a:t>
                </a:r>
                <a:r>
                  <a:rPr lang="en-US" altLang="ko-KR"/>
                  <a:t>train step</a:t>
                </a:r>
                <a:r>
                  <a:rPr lang="ko-KR" altLang="en-US"/>
                  <a:t>마다 </a:t>
                </a:r>
                <a:r>
                  <a:rPr lang="en-US" altLang="ko-KR"/>
                  <a:t>train set</a:t>
                </a:r>
                <a:r>
                  <a:rPr lang="ko-KR" altLang="en-US"/>
                  <a:t>에서 균등하게 샘플링한다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endParaRPr lang="ko-KR" altLang="en-US"/>
              </a:p>
            </p:txBody>
          </p:sp>
        </mc:Choice>
        <mc:Fallback xmlns="">
          <p:sp>
            <p:nvSpPr>
              <p:cNvPr id="430" name="Google Shape;430;p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73968"/>
                <a:ext cx="10515600" cy="5384032"/>
              </a:xfrm>
              <a:prstGeom prst="rect">
                <a:avLst/>
              </a:prstGeom>
              <a:blipFill>
                <a:blip r:embed="rId4"/>
                <a:stretch>
                  <a:fillRect l="-406" t="-12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9330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2033C9-325C-415D-A314-EBEE11A2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12" y="3000005"/>
            <a:ext cx="94011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515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F4AAFF-1D71-4E8E-AE10-81EEE8FC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38" y="0"/>
            <a:ext cx="8355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118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43873B-BBBF-426F-A3B0-1354BF63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1863155"/>
            <a:ext cx="90963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288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0750B-D3CD-421C-ABD0-BBAF430E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796" y="2151216"/>
            <a:ext cx="1809750" cy="3248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10191-65FD-4498-B1A4-5A46131B8B83}"/>
              </a:ext>
            </a:extLst>
          </p:cNvPr>
          <p:cNvSpPr txBox="1"/>
          <p:nvPr/>
        </p:nvSpPr>
        <p:spPr>
          <a:xfrm>
            <a:off x="5615126" y="3582888"/>
            <a:ext cx="1979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…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948365-54BB-4F59-AF4E-2E3DDFB4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846" y="2160741"/>
            <a:ext cx="18764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33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1837678"/>
            <a:ext cx="10515600" cy="424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en-US" altLang="ko-KR"/>
              <a:t>RNN (Recurrent Neural Network)</a:t>
            </a:r>
            <a:r>
              <a:rPr lang="ko-KR" altLang="en-US"/>
              <a:t>을 이용한 모델</a:t>
            </a:r>
            <a:endParaRPr lang="en-US" altLang="ko-KR"/>
          </a:p>
          <a:p>
            <a:pPr marL="0" lvl="0" indent="0">
              <a:spcBef>
                <a:spcPts val="0"/>
              </a:spcBef>
              <a:buNone/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en-US" altLang="ko-KR"/>
              <a:t>“RNN Based Subreddit Recommender System” </a:t>
            </a:r>
            <a:r>
              <a:rPr lang="ko-KR" altLang="en-US"/>
              <a:t>논문에서 사용한 방법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ko-KR" altLang="en-US"/>
              <a:t>시나리오</a:t>
            </a:r>
            <a:r>
              <a:rPr lang="en-US" altLang="ko-KR"/>
              <a:t>: user</a:t>
            </a:r>
            <a:r>
              <a:rPr lang="ko-KR" altLang="en-US"/>
              <a:t>가 웹사이트에 방문 </a:t>
            </a:r>
            <a:r>
              <a:rPr lang="en-US" altLang="ko-KR"/>
              <a:t>-&gt; 5</a:t>
            </a:r>
            <a:r>
              <a:rPr lang="ko-KR" altLang="en-US"/>
              <a:t>개의 추천을 보여줌 </a:t>
            </a:r>
            <a:r>
              <a:rPr lang="en-US" altLang="ko-KR"/>
              <a:t>-&gt; </a:t>
            </a:r>
            <a:r>
              <a:rPr lang="ko-KR" altLang="en-US"/>
              <a:t>구매가 일어난 후에 매번 추천을 업데이트한다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en-US" altLang="ko-KR"/>
              <a:t>User</a:t>
            </a:r>
            <a:r>
              <a:rPr lang="ko-KR" altLang="en-US"/>
              <a:t>가 물건을 살 때마다 그 물건이 추천한 항목에 있는지 여부를 확인하는 방식</a:t>
            </a:r>
            <a:r>
              <a:rPr lang="en-US" altLang="ko-KR"/>
              <a:t>: Top-5 accuracy </a:t>
            </a:r>
            <a:r>
              <a:rPr lang="ko-KR" altLang="en-US"/>
              <a:t>방식으로 분류 모델을 평가할 것이다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ko-KR" altLang="en-US"/>
              <a:t>가장 자주 구매된 항목 </a:t>
            </a:r>
            <a:r>
              <a:rPr lang="en-US" altLang="ko-KR"/>
              <a:t>5</a:t>
            </a:r>
            <a:r>
              <a:rPr lang="ko-KR" altLang="en-US"/>
              <a:t>개를 모든 </a:t>
            </a:r>
            <a:r>
              <a:rPr lang="en-US" altLang="ko-KR"/>
              <a:t>user</a:t>
            </a:r>
            <a:r>
              <a:rPr lang="ko-KR" altLang="en-US"/>
              <a:t>에게 추천해주되</a:t>
            </a:r>
            <a:r>
              <a:rPr lang="en-US" altLang="ko-KR"/>
              <a:t>, </a:t>
            </a:r>
            <a:r>
              <a:rPr lang="ko-KR" altLang="en-US"/>
              <a:t>추천된 </a:t>
            </a:r>
            <a:r>
              <a:rPr lang="en-US" altLang="ko-KR"/>
              <a:t>item</a:t>
            </a:r>
            <a:r>
              <a:rPr lang="ko-KR" altLang="en-US"/>
              <a:t> 중 하나를 </a:t>
            </a:r>
            <a:r>
              <a:rPr lang="en-US" altLang="ko-KR"/>
              <a:t>user</a:t>
            </a:r>
            <a:r>
              <a:rPr lang="ko-KR" altLang="en-US"/>
              <a:t>가 구매했다면 앞으로 만들 추천해서 해당 </a:t>
            </a:r>
            <a:r>
              <a:rPr lang="en-US" altLang="ko-KR"/>
              <a:t>item</a:t>
            </a:r>
            <a:r>
              <a:rPr lang="ko-KR" altLang="en-US"/>
              <a:t>은 제거하는 방식으로 기본 </a:t>
            </a:r>
            <a:r>
              <a:rPr lang="en-US" altLang="ko-KR"/>
              <a:t>baseline</a:t>
            </a:r>
            <a:r>
              <a:rPr lang="ko-KR" altLang="en-US"/>
              <a:t>을 구성하면 정확도가 </a:t>
            </a:r>
            <a:r>
              <a:rPr lang="en-US" altLang="ko-KR"/>
              <a:t>1.2%</a:t>
            </a:r>
            <a:r>
              <a:rPr lang="ko-KR" altLang="en-US"/>
              <a:t>가 나옴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ko-KR" altLang="en-US"/>
              <a:t> 여기에 </a:t>
            </a:r>
            <a:r>
              <a:rPr lang="en-US" altLang="ko-KR"/>
              <a:t>RNN </a:t>
            </a:r>
            <a:r>
              <a:rPr lang="ko-KR" altLang="en-US"/>
              <a:t>모델을 적용해보자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2493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2DDFA1-DAD4-4D27-BF14-D033F4BC1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780344"/>
            <a:ext cx="93726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47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9B3214-BC68-49D8-B930-73C3EEA9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1486862"/>
            <a:ext cx="93440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4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1A6C6C-3D1F-A247-A60A-CF0D9142D59A}"/>
              </a:ext>
            </a:extLst>
          </p:cNvPr>
          <p:cNvSpPr txBox="1">
            <a:spLocks/>
          </p:cNvSpPr>
          <p:nvPr/>
        </p:nvSpPr>
        <p:spPr>
          <a:xfrm>
            <a:off x="541244" y="16739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분해의 변형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 err="1">
                <a:solidFill>
                  <a:schemeClr val="tx1"/>
                </a:solidFill>
              </a:rPr>
              <a:t>중요중요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내용 개체 틀 4" descr="시계이(가) 표시된 사진&#10;&#10;자동 생성된 설명">
            <a:extLst>
              <a:ext uri="{FF2B5EF4-FFF2-40B4-BE49-F238E27FC236}">
                <a16:creationId xmlns:a16="http://schemas.microsoft.com/office/drawing/2014/main" id="{E14ED3FA-5835-544F-BA7E-84EF0B01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44" y="4207357"/>
            <a:ext cx="6388100" cy="19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F6B4F-376B-8C4E-ACEB-625EC662CBD5}"/>
              </a:ext>
            </a:extLst>
          </p:cNvPr>
          <p:cNvSpPr txBox="1"/>
          <p:nvPr/>
        </p:nvSpPr>
        <p:spPr>
          <a:xfrm>
            <a:off x="541244" y="3496713"/>
            <a:ext cx="347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Thin SVD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1AB1AB-94E2-5948-9003-C74DB89561AC}"/>
                  </a:ext>
                </a:extLst>
              </p:cNvPr>
              <p:cNvSpPr txBox="1"/>
              <p:nvPr/>
            </p:nvSpPr>
            <p:spPr>
              <a:xfrm>
                <a:off x="7272244" y="4207357"/>
                <a:ext cx="37846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에서 아랫부분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즉 </a:t>
                </a:r>
                <a:r>
                  <a:rPr kumimoji="1" lang="ko-KR" altLang="en-US" dirty="0" err="1"/>
                  <a:t>대각원소가</a:t>
                </a:r>
                <a:r>
                  <a:rPr kumimoji="1" lang="ko-KR" altLang="en-US" dirty="0"/>
                  <a:t> 없는 부분을 제거하고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이에 해당하는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/>
                  <a:t>의 부분도 제거함</a:t>
                </a:r>
                <a:r>
                  <a:rPr kumimoji="1" lang="en-US" altLang="ko-KR" dirty="0"/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그래도 계산하면 </a:t>
                </a:r>
                <a:r>
                  <a:rPr kumimoji="1" lang="en-US" altLang="ko-KR" dirty="0"/>
                  <a:t>A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똑같이 </a:t>
                </a:r>
                <a:r>
                  <a:rPr kumimoji="1" lang="ko-KR" altLang="en-US" dirty="0" err="1"/>
                  <a:t>원상복구할</a:t>
                </a:r>
                <a:r>
                  <a:rPr kumimoji="1" lang="ko-KR" altLang="en-US" dirty="0"/>
                  <a:t> 수 있다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1AB1AB-94E2-5948-9003-C74DB895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44" y="4207357"/>
                <a:ext cx="3784600" cy="1754326"/>
              </a:xfrm>
              <a:prstGeom prst="rect">
                <a:avLst/>
              </a:prstGeom>
              <a:blipFill>
                <a:blip r:embed="rId4"/>
                <a:stretch>
                  <a:fillRect l="-3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4807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A644C1-9B96-4842-BB81-2E30C7D2B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65" y="0"/>
            <a:ext cx="8798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129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Google Shape;430;p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37678"/>
                <a:ext cx="10515600" cy="4705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아래와 같이 전처리를 한다</a:t>
                </a:r>
                <a:r>
                  <a:rPr lang="en-US" altLang="ko-KR"/>
                  <a:t>. 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indent="-228600">
                  <a:spcBef>
                    <a:spcPts val="0"/>
                  </a:spcBef>
                </a:pPr>
                <a:r>
                  <a:rPr lang="ko-KR" altLang="en-US"/>
                  <a:t>인풋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=[0,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/>
                  <a:t>, </a:t>
                </a:r>
                <a:r>
                  <a:rPr lang="ko-KR" altLang="en-US"/>
                  <a:t>아웃풋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/>
                  <a:t>로 세팅하고</a:t>
                </a:r>
                <a:r>
                  <a:rPr lang="en-US" altLang="ko-KR"/>
                  <a:t>, 5</a:t>
                </a:r>
                <a:r>
                  <a:rPr lang="ko-KR" altLang="en-US"/>
                  <a:t>보다 길면 자르고 </a:t>
                </a:r>
                <a:r>
                  <a:rPr lang="en-US" altLang="ko-KR"/>
                  <a:t>5</a:t>
                </a:r>
                <a:r>
                  <a:rPr lang="ko-KR" altLang="en-US"/>
                  <a:t>보다 짧으면 </a:t>
                </a:r>
                <a:r>
                  <a:rPr lang="en-US" altLang="ko-KR"/>
                  <a:t>0</a:t>
                </a:r>
                <a:r>
                  <a:rPr lang="ko-KR" altLang="en-US"/>
                  <a:t>으로 채운다</a:t>
                </a:r>
                <a:r>
                  <a:rPr lang="en-US" altLang="ko-KR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위치 </a:t>
                </a:r>
                <a:r>
                  <a:rPr lang="en-US" altLang="ko-KR"/>
                  <a:t>i</a:t>
                </a:r>
                <a:r>
                  <a:rPr lang="ko-KR" altLang="en-US"/>
                  <a:t>에 대해 </a:t>
                </a:r>
                <a:r>
                  <a:rPr lang="en-US" altLang="ko-KR"/>
                  <a:t>Y</a:t>
                </a:r>
                <a:r>
                  <a:rPr lang="ko-KR" altLang="en-US"/>
                  <a:t>의 위치 </a:t>
                </a:r>
                <a:r>
                  <a:rPr lang="en-US" altLang="ko-KR"/>
                  <a:t>i</a:t>
                </a:r>
                <a:r>
                  <a:rPr lang="ko-KR" altLang="en-US"/>
                  <a:t>에 우리가 예측하고자 하는 요소를 포함하도록 </a:t>
                </a:r>
                <a:r>
                  <a:rPr lang="en-US" altLang="ko-KR"/>
                  <a:t>sequence</a:t>
                </a:r>
                <a:r>
                  <a:rPr lang="ko-KR" altLang="en-US"/>
                  <a:t>를 구성하였다</a:t>
                </a:r>
                <a:r>
                  <a:rPr lang="en-US" altLang="ko-KR"/>
                  <a:t>.</a:t>
                </a:r>
                <a:r>
                  <a:rPr lang="ko-KR" altLang="en-US"/>
                  <a:t> </a:t>
                </a:r>
                <a:endParaRPr lang="en-US" altLang="ko-KR"/>
              </a:p>
              <a:p>
                <a:pPr marL="22860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indent="-228600">
                  <a:spcBef>
                    <a:spcPts val="0"/>
                  </a:spcBef>
                </a:pPr>
                <a:r>
                  <a:rPr lang="en-US" altLang="ko-KR"/>
                  <a:t>LSTM cell</a:t>
                </a:r>
                <a:r>
                  <a:rPr lang="ko-KR" altLang="en-US"/>
                  <a:t>을 이용하여 모델을 구성하였고</a:t>
                </a:r>
                <a:r>
                  <a:rPr lang="en-US" altLang="ko-KR"/>
                  <a:t>, </a:t>
                </a:r>
                <a:r>
                  <a:rPr lang="ko-KR" altLang="en-US"/>
                  <a:t>위와 같은 </a:t>
                </a:r>
                <a:r>
                  <a:rPr lang="en-US" altLang="ko-KR"/>
                  <a:t>item </a:t>
                </a:r>
                <a:r>
                  <a:rPr lang="ko-KR" altLang="en-US"/>
                  <a:t>패턴만으로 학습시켰을 때 </a:t>
                </a:r>
                <a:r>
                  <a:rPr lang="en-US" altLang="ko-KR"/>
                  <a:t>7.4%</a:t>
                </a:r>
                <a:r>
                  <a:rPr lang="ko-KR" altLang="en-US"/>
                  <a:t>가 나왔다</a:t>
                </a:r>
                <a:r>
                  <a:rPr lang="en-US" altLang="ko-KR"/>
                  <a:t>. </a:t>
                </a:r>
                <a:r>
                  <a:rPr lang="ko-KR" altLang="en-US"/>
                  <a:t>여기에 </a:t>
                </a:r>
                <a:r>
                  <a:rPr lang="en-US" altLang="ko-KR"/>
                  <a:t>weight decay, dropout </a:t>
                </a:r>
                <a:r>
                  <a:rPr lang="ko-KR" altLang="en-US"/>
                  <a:t>등의 요소를 추가하여 모델을 정교하게 설계하면 정확도는 훨씬 높아질 여지가 있다</a:t>
                </a:r>
                <a:r>
                  <a:rPr lang="en-US" altLang="ko-KR"/>
                  <a:t>.</a:t>
                </a:r>
              </a:p>
              <a:p>
                <a:pPr marL="22860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</p:txBody>
          </p:sp>
        </mc:Choice>
        <mc:Fallback xmlns="">
          <p:sp>
            <p:nvSpPr>
              <p:cNvPr id="430" name="Google Shape;430;p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37678"/>
                <a:ext cx="10515600" cy="4705735"/>
              </a:xfrm>
              <a:prstGeom prst="rect">
                <a:avLst/>
              </a:prstGeom>
              <a:blipFill>
                <a:blip r:embed="rId3"/>
                <a:stretch>
                  <a:fillRect l="-406" t="-1295" r="-11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8442012-8F4D-4BBC-B819-FF1D3C03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912" y="4765437"/>
            <a:ext cx="36861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638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4A586-A394-4D6F-9C5C-E5B58DB2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1325563"/>
            <a:ext cx="93821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266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865F24-FBBA-4F30-AE83-F343B871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2132070"/>
            <a:ext cx="93440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690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268808-4571-4EB5-AA9D-35AB46D3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1456058"/>
            <a:ext cx="9096375" cy="31908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48A8C2-F68A-4642-927C-0DF36437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12" y="4646933"/>
            <a:ext cx="91154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348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8F2093-A2F2-4DA8-A224-54FC4456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014537"/>
            <a:ext cx="93154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54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95D5BF-B457-4571-9306-064A9B591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00" y="0"/>
            <a:ext cx="857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987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C949CD-619A-43FF-81E8-524D48759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615492"/>
            <a:ext cx="9363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57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BBF955-8CB3-44DC-842E-EAF75A9A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18" y="0"/>
            <a:ext cx="8990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150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3C613-7956-482A-830A-2A3F4A22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286000"/>
            <a:ext cx="9105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4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E548CCB-E1C6-8048-8D5E-D36B693FD829}"/>
              </a:ext>
            </a:extLst>
          </p:cNvPr>
          <p:cNvSpPr txBox="1">
            <a:spLocks/>
          </p:cNvSpPr>
          <p:nvPr/>
        </p:nvSpPr>
        <p:spPr>
          <a:xfrm>
            <a:off x="541244" y="1739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분해의 변형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 err="1">
                <a:solidFill>
                  <a:schemeClr val="tx1"/>
                </a:solidFill>
              </a:rPr>
              <a:t>중요중요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AF7C7-DEC3-AF42-BFE2-ACA39C1A9035}"/>
              </a:ext>
            </a:extLst>
          </p:cNvPr>
          <p:cNvSpPr txBox="1"/>
          <p:nvPr/>
        </p:nvSpPr>
        <p:spPr>
          <a:xfrm>
            <a:off x="541244" y="3562033"/>
            <a:ext cx="347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Compact SVD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C8B4ED-C556-CC41-B1EA-E286AD425123}"/>
                  </a:ext>
                </a:extLst>
              </p:cNvPr>
              <p:cNvSpPr txBox="1"/>
              <p:nvPr/>
            </p:nvSpPr>
            <p:spPr>
              <a:xfrm>
                <a:off x="7272244" y="4272677"/>
                <a:ext cx="37846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에서 </a:t>
                </a:r>
                <a:r>
                  <a:rPr kumimoji="1" lang="ko-KR" altLang="en-US" dirty="0" err="1"/>
                  <a:t>대각원소가</a:t>
                </a:r>
                <a:r>
                  <a:rPr kumimoji="1" lang="ko-KR" altLang="en-US" dirty="0"/>
                  <a:t> 없는 부분과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대각원소가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인 부분을 모두 제거</a:t>
                </a:r>
                <a:r>
                  <a:rPr kumimoji="1" lang="en-US" altLang="ko-KR" dirty="0"/>
                  <a:t>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그리고 그에 해당하는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/>
                  <a:t>와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의 요소를 제거</a:t>
                </a:r>
                <a:r>
                  <a:rPr kumimoji="1" lang="en-US" altLang="ko-K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그래도 계산하면 </a:t>
                </a:r>
                <a:r>
                  <a:rPr kumimoji="1" lang="en-US" altLang="ko-KR" dirty="0"/>
                  <a:t>A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똑같이 </a:t>
                </a:r>
                <a:r>
                  <a:rPr kumimoji="1" lang="ko-KR" altLang="en-US" dirty="0" err="1"/>
                  <a:t>원상복구할</a:t>
                </a:r>
                <a:r>
                  <a:rPr kumimoji="1" lang="ko-KR" altLang="en-US" dirty="0"/>
                  <a:t> 수 있다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C8B4ED-C556-CC41-B1EA-E286AD425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44" y="4272677"/>
                <a:ext cx="3784600" cy="2585323"/>
              </a:xfrm>
              <a:prstGeom prst="rect">
                <a:avLst/>
              </a:prstGeom>
              <a:blipFill>
                <a:blip r:embed="rId3"/>
                <a:stretch>
                  <a:fillRect l="-334" t="-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8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434BB13E-5058-7842-8F4E-CCE730FC5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44" y="4171940"/>
            <a:ext cx="6375400" cy="195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4919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EA2CBB-ADC6-4E9E-BC43-F794D189B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90487"/>
            <a:ext cx="91154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016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88E873-F74A-415E-A281-0DE9EDF4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2190750"/>
            <a:ext cx="91249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62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1837678"/>
            <a:ext cx="10515600" cy="424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en-US" altLang="ko-KR"/>
              <a:t>item</a:t>
            </a:r>
            <a:r>
              <a:rPr lang="ko-KR" altLang="en-US"/>
              <a:t> 패턴으로만 추천한 모델에</a:t>
            </a:r>
            <a:r>
              <a:rPr lang="en-US" altLang="ko-KR"/>
              <a:t>, user </a:t>
            </a:r>
            <a:r>
              <a:rPr lang="ko-KR" altLang="en-US"/>
              <a:t>정보를 추가함으로써 개인화된 추천 시스템의 컨셉에 맞는 모델을 설계할 수 있다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en-US" altLang="ko-KR"/>
              <a:t>user </a:t>
            </a:r>
            <a:r>
              <a:rPr lang="ko-KR" altLang="en-US"/>
              <a:t>정보를 추가하는 방식 중 가장 직관적인 것은</a:t>
            </a:r>
            <a:r>
              <a:rPr lang="en-US" altLang="ko-KR"/>
              <a:t>, item vector</a:t>
            </a:r>
            <a:r>
              <a:rPr lang="ko-KR" altLang="en-US"/>
              <a:t>와 </a:t>
            </a:r>
            <a:r>
              <a:rPr lang="en-US" altLang="ko-KR"/>
              <a:t>user vector</a:t>
            </a:r>
            <a:r>
              <a:rPr lang="ko-KR" altLang="en-US"/>
              <a:t>를 </a:t>
            </a:r>
            <a:r>
              <a:rPr lang="en-US" altLang="ko-KR"/>
              <a:t>concat(axis=2)</a:t>
            </a:r>
            <a:r>
              <a:rPr lang="ko-KR" altLang="en-US"/>
              <a:t>하여</a:t>
            </a:r>
            <a:r>
              <a:rPr lang="en-US" altLang="ko-KR"/>
              <a:t> LSTM</a:t>
            </a:r>
            <a:r>
              <a:rPr lang="ko-KR" altLang="en-US"/>
              <a:t>에 인풋으로 넣는 것이다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ko-KR" altLang="en-US"/>
              <a:t>이 모델의 정확도는 </a:t>
            </a:r>
            <a:r>
              <a:rPr lang="en-US" altLang="ko-KR"/>
              <a:t>22.7%</a:t>
            </a:r>
            <a:r>
              <a:rPr lang="ko-KR" altLang="en-US"/>
              <a:t>까지 향상된 결과를 나타내었다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85832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CD9ADE-E425-4CBC-A72B-E620ED0C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2019300"/>
            <a:ext cx="9382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338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27A1E-1E17-4F43-A12E-9D298C0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1466850"/>
            <a:ext cx="9115425" cy="392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A5338B-C9DF-45A7-A1FC-E440A8600F72}"/>
              </a:ext>
            </a:extLst>
          </p:cNvPr>
          <p:cNvSpPr txBox="1"/>
          <p:nvPr/>
        </p:nvSpPr>
        <p:spPr>
          <a:xfrm>
            <a:off x="5695889" y="5805182"/>
            <a:ext cx="400110" cy="7633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/>
              <a:t>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983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FE3CD2-8653-4A0E-955B-4B32F106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1" y="1619250"/>
            <a:ext cx="9096375" cy="5238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40167-576B-49D5-BF94-38142299BBFA}"/>
              </a:ext>
            </a:extLst>
          </p:cNvPr>
          <p:cNvSpPr txBox="1"/>
          <p:nvPr/>
        </p:nvSpPr>
        <p:spPr>
          <a:xfrm>
            <a:off x="5578443" y="1325563"/>
            <a:ext cx="400110" cy="7633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/>
              <a:t>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121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496BE0-A5AE-4C8F-9FD9-A72FF670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866900"/>
            <a:ext cx="91249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64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C0C31B-7920-4978-BBA4-52473D18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252412"/>
            <a:ext cx="93535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455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5BAB98-A32C-4788-968A-50D4AE32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2286000"/>
            <a:ext cx="91154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329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4099BF-DDC6-4CA0-8764-8458E90F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76" y="0"/>
            <a:ext cx="8935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55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782F7C3-6ED8-944F-AEAA-6F46FBF8522D}"/>
              </a:ext>
            </a:extLst>
          </p:cNvPr>
          <p:cNvSpPr txBox="1">
            <a:spLocks/>
          </p:cNvSpPr>
          <p:nvPr/>
        </p:nvSpPr>
        <p:spPr>
          <a:xfrm>
            <a:off x="541244" y="152660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분해의 변형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 err="1">
                <a:solidFill>
                  <a:schemeClr val="tx1"/>
                </a:solidFill>
              </a:rPr>
              <a:t>중요중요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6DBA8-294F-434D-B2EC-4B8A00838678}"/>
              </a:ext>
            </a:extLst>
          </p:cNvPr>
          <p:cNvSpPr txBox="1"/>
          <p:nvPr/>
        </p:nvSpPr>
        <p:spPr>
          <a:xfrm>
            <a:off x="541244" y="3349347"/>
            <a:ext cx="347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Truncated SVD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91BBC2-6BB2-464F-BF9B-350F799B753A}"/>
                  </a:ext>
                </a:extLst>
              </p:cNvPr>
              <p:cNvSpPr txBox="1"/>
              <p:nvPr/>
            </p:nvSpPr>
            <p:spPr>
              <a:xfrm>
                <a:off x="7272244" y="3718679"/>
                <a:ext cx="37846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에서 </a:t>
                </a:r>
                <a:r>
                  <a:rPr kumimoji="1" lang="ko-KR" altLang="en-US" dirty="0" err="1"/>
                  <a:t>대각원소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중 상위 </a:t>
                </a:r>
                <a:r>
                  <a:rPr kumimoji="1" lang="en-US" altLang="ko-KR" dirty="0"/>
                  <a:t>t</a:t>
                </a:r>
                <a:r>
                  <a:rPr kumimoji="1" lang="ko-KR" altLang="en-US" dirty="0"/>
                  <a:t>개만 골라내고 나머지를 제거</a:t>
                </a:r>
                <a:r>
                  <a:rPr kumimoji="1" lang="en-US" altLang="ko-K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그리고 나머지에 해당하는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/>
                  <a:t>와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의 요소를 제거</a:t>
                </a:r>
                <a:r>
                  <a:rPr kumimoji="1" lang="en-US" altLang="ko-K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계산하면 </a:t>
                </a:r>
                <a:r>
                  <a:rPr kumimoji="1" lang="en-US" altLang="ko-KR" dirty="0"/>
                  <a:t>A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똑같이 </a:t>
                </a:r>
                <a:r>
                  <a:rPr kumimoji="1" lang="ko-KR" altLang="en-US" dirty="0" err="1"/>
                  <a:t>원상복구할</a:t>
                </a:r>
                <a:r>
                  <a:rPr kumimoji="1" lang="ko-KR" altLang="en-US" dirty="0"/>
                  <a:t> 수 없다</a:t>
                </a:r>
                <a:r>
                  <a:rPr kumimoji="1" lang="en-US" altLang="ko-K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ko-KR" altLang="en-US" dirty="0"/>
                  <a:t>그럼에도 불구하고 행렬 </a:t>
                </a:r>
                <a:r>
                  <a:rPr kumimoji="1" lang="en-US" altLang="ko-KR" dirty="0"/>
                  <a:t>A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근사할 수 있다</a:t>
                </a:r>
                <a:r>
                  <a:rPr kumimoji="1" lang="en-US" altLang="ko-KR" dirty="0"/>
                  <a:t>!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91BBC2-6BB2-464F-BF9B-350F799B7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44" y="3718679"/>
                <a:ext cx="3784600" cy="3139321"/>
              </a:xfrm>
              <a:prstGeom prst="rect">
                <a:avLst/>
              </a:prstGeom>
              <a:blipFill>
                <a:blip r:embed="rId3"/>
                <a:stretch>
                  <a:fillRect l="-334" t="-4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2C35BD8A-9ABC-7741-A948-8CCCA23DA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44" y="4215857"/>
            <a:ext cx="6400800" cy="196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31740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5198F-5806-4612-8ED8-0B7BEC0D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2314575"/>
            <a:ext cx="91249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96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F71A571-5567-8049-949C-B69B39A50A1B}"/>
              </a:ext>
            </a:extLst>
          </p:cNvPr>
          <p:cNvSpPr txBox="1">
            <a:spLocks/>
          </p:cNvSpPr>
          <p:nvPr/>
        </p:nvSpPr>
        <p:spPr>
          <a:xfrm>
            <a:off x="414242" y="117885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분해의 예시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잠재의미분석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3B792-C298-3847-904A-C5A14A156A09}"/>
              </a:ext>
            </a:extLst>
          </p:cNvPr>
          <p:cNvSpPr txBox="1"/>
          <p:nvPr/>
        </p:nvSpPr>
        <p:spPr>
          <a:xfrm>
            <a:off x="326057" y="2251289"/>
            <a:ext cx="10642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실제로 </a:t>
            </a:r>
            <a:r>
              <a:rPr kumimoji="1" lang="ko-KR" altLang="en-US" dirty="0" err="1"/>
              <a:t>특이값</a:t>
            </a:r>
            <a:r>
              <a:rPr kumimoji="1" lang="ko-KR" altLang="en-US" dirty="0"/>
              <a:t> 분해를 활용해 차원을 축소하는 예시를 보자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잠재의미분석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단어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문서행렬</a:t>
            </a:r>
            <a:r>
              <a:rPr kumimoji="1" lang="ko-KR" altLang="en-US" dirty="0"/>
              <a:t> 혹은 단어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문맥행렬</a:t>
            </a:r>
            <a:r>
              <a:rPr kumimoji="1" lang="ko-KR" altLang="en-US" dirty="0"/>
              <a:t> 등 의 입력 데이터에 </a:t>
            </a:r>
            <a:r>
              <a:rPr kumimoji="1" lang="ko-KR" altLang="en-US" dirty="0" err="1"/>
              <a:t>특이값</a:t>
            </a:r>
            <a:r>
              <a:rPr kumimoji="1" lang="ko-KR" altLang="en-US" dirty="0"/>
              <a:t> 분해를 수행해서 행간의 의미를 이끌어내는 방법론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이라고는 하는데 굳이 이해 안해도 된다</a:t>
            </a:r>
            <a:r>
              <a:rPr kumimoji="1" lang="en-US" altLang="ko-KR" dirty="0"/>
              <a:t>..!</a:t>
            </a:r>
            <a:r>
              <a:rPr kumimoji="1" lang="ko-KR" altLang="en-US" dirty="0"/>
              <a:t> 예시니까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예를 들어 세 문서의 내용이 아래의 왼쪽과 같다면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그걸 표현한 단어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문서행렬은</a:t>
            </a:r>
            <a:r>
              <a:rPr kumimoji="1" lang="ko-KR" altLang="en-US" dirty="0"/>
              <a:t> 오른쪽이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 descr="테이블, 나이프이(가) 표시된 사진&#10;&#10;자동 생성된 설명">
            <a:extLst>
              <a:ext uri="{FF2B5EF4-FFF2-40B4-BE49-F238E27FC236}">
                <a16:creationId xmlns:a16="http://schemas.microsoft.com/office/drawing/2014/main" id="{1E50B6A9-D34D-4D4A-86AD-3A0119C96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036" y="4141413"/>
            <a:ext cx="2393337" cy="1443600"/>
          </a:xfrm>
          <a:prstGeom prst="rect">
            <a:avLst/>
          </a:prstGeom>
        </p:spPr>
      </p:pic>
      <p:pic>
        <p:nvPicPr>
          <p:cNvPr id="6" name="그림 5" descr="대형, 하얀색, 측면, 옅은이(가) 표시된 사진&#10;&#10;자동 생성된 설명">
            <a:extLst>
              <a:ext uri="{FF2B5EF4-FFF2-40B4-BE49-F238E27FC236}">
                <a16:creationId xmlns:a16="http://schemas.microsoft.com/office/drawing/2014/main" id="{92114349-EBDC-AA4A-A86C-592D0717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044" y="3616733"/>
            <a:ext cx="5462401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9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E43BB6-622F-214C-A3B7-7803F506217A}"/>
              </a:ext>
            </a:extLst>
          </p:cNvPr>
          <p:cNvSpPr txBox="1">
            <a:spLocks/>
          </p:cNvSpPr>
          <p:nvPr/>
        </p:nvSpPr>
        <p:spPr>
          <a:xfrm>
            <a:off x="838200" y="14420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분해의 예시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잠재의미분석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5FC9B-9BAE-8E4E-B0B6-08B42A489A0F}"/>
              </a:ext>
            </a:extLst>
          </p:cNvPr>
          <p:cNvSpPr txBox="1"/>
          <p:nvPr/>
        </p:nvSpPr>
        <p:spPr>
          <a:xfrm>
            <a:off x="711198" y="2767568"/>
            <a:ext cx="1064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아까전의</a:t>
            </a:r>
            <a:r>
              <a:rPr kumimoji="1" lang="ko-KR" altLang="en-US" dirty="0"/>
              <a:t> 단어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문서행렬을</a:t>
            </a:r>
            <a:r>
              <a:rPr kumimoji="1" lang="ko-KR" altLang="en-US" dirty="0"/>
              <a:t> 가지고 </a:t>
            </a:r>
            <a:r>
              <a:rPr kumimoji="1" lang="en-US" altLang="ko-KR" dirty="0"/>
              <a:t>SVD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수행하면 다음과 같이 분해된다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믿어라</a:t>
            </a:r>
            <a:r>
              <a:rPr kumimoji="1"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5BEDCC-037D-E74B-98C9-2F60C516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8" y="3136900"/>
            <a:ext cx="9207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0B206C5-59BA-DE48-9B08-A9B3DB6C6AC1}"/>
              </a:ext>
            </a:extLst>
          </p:cNvPr>
          <p:cNvSpPr txBox="1">
            <a:spLocks/>
          </p:cNvSpPr>
          <p:nvPr/>
        </p:nvSpPr>
        <p:spPr>
          <a:xfrm>
            <a:off x="711198" y="10913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분해의 예시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잠재의미분석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E0111-A6C8-DD4B-9AA1-8645BEB77AF5}"/>
              </a:ext>
            </a:extLst>
          </p:cNvPr>
          <p:cNvSpPr txBox="1"/>
          <p:nvPr/>
        </p:nvSpPr>
        <p:spPr>
          <a:xfrm>
            <a:off x="711198" y="1988344"/>
            <a:ext cx="1064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차원을 축소하고 싶다면 </a:t>
            </a:r>
            <a:r>
              <a:rPr kumimoji="1" lang="ko-KR" altLang="en-US" dirty="0" err="1"/>
              <a:t>아까전에</a:t>
            </a:r>
            <a:r>
              <a:rPr kumimoji="1" lang="ko-KR" altLang="en-US" dirty="0"/>
              <a:t> 설명했던 </a:t>
            </a:r>
            <a:r>
              <a:rPr kumimoji="1" lang="en-US" altLang="ko-KR" dirty="0"/>
              <a:t>Truncated SVD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수행해야지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상위 두개만 남겨보자</a:t>
            </a:r>
            <a:r>
              <a:rPr kumimoji="1"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A70D8D-91C0-8B40-A711-5691E47F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2416943"/>
            <a:ext cx="9169400" cy="375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162F4-280B-A548-8E12-BEC29A138E14}"/>
              </a:ext>
            </a:extLst>
          </p:cNvPr>
          <p:cNvSpPr txBox="1"/>
          <p:nvPr/>
        </p:nvSpPr>
        <p:spPr>
          <a:xfrm>
            <a:off x="711198" y="6235410"/>
            <a:ext cx="1064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왼쪽의 </a:t>
            </a:r>
            <a:r>
              <a:rPr kumimoji="1" lang="en-US" altLang="ko-KR" dirty="0"/>
              <a:t>A’</a:t>
            </a:r>
            <a:r>
              <a:rPr kumimoji="1" lang="ko-KR" altLang="en-US" dirty="0"/>
              <a:t>가 원래의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잘 </a:t>
            </a:r>
            <a:r>
              <a:rPr kumimoji="1" lang="ko-KR" altLang="en-US" dirty="0" err="1"/>
              <a:t>근사된</a:t>
            </a:r>
            <a:r>
              <a:rPr kumimoji="1" lang="ko-KR" altLang="en-US" dirty="0"/>
              <a:t> 것인지 모르겠다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반올림해서 비교해보자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4295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6D5C582-0857-D54A-AFAA-3023FBFFD84D}"/>
              </a:ext>
            </a:extLst>
          </p:cNvPr>
          <p:cNvSpPr txBox="1">
            <a:spLocks/>
          </p:cNvSpPr>
          <p:nvPr/>
        </p:nvSpPr>
        <p:spPr>
          <a:xfrm>
            <a:off x="541242" y="11265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분해의 예시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잠재의미분석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3D70C-FB54-9943-A272-8678F0933593}"/>
              </a:ext>
            </a:extLst>
          </p:cNvPr>
          <p:cNvSpPr txBox="1"/>
          <p:nvPr/>
        </p:nvSpPr>
        <p:spPr>
          <a:xfrm>
            <a:off x="414241" y="2082827"/>
            <a:ext cx="1064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반올림해서 비교해보니 거의 비슷하게 복원이 된다</a:t>
            </a:r>
            <a:r>
              <a:rPr kumimoji="1" lang="en-US" altLang="ko-KR" dirty="0"/>
              <a:t>!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8B199E52-F2A5-F44C-9890-229C98A4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43" y="2651126"/>
            <a:ext cx="5435600" cy="347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B67F0E-150D-6C4F-8A14-922A305C608B}"/>
              </a:ext>
            </a:extLst>
          </p:cNvPr>
          <p:cNvSpPr txBox="1"/>
          <p:nvPr/>
        </p:nvSpPr>
        <p:spPr>
          <a:xfrm>
            <a:off x="414240" y="6145227"/>
            <a:ext cx="1064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거의 같은 행렬 </a:t>
            </a:r>
            <a:r>
              <a:rPr kumimoji="1" lang="en-US" altLang="ko-KR" dirty="0"/>
              <a:t>A, A’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나타내는 대에 필요한 </a:t>
            </a:r>
            <a:r>
              <a:rPr kumimoji="1" lang="en-US" altLang="ko-KR" dirty="0"/>
              <a:t>U, 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갯수가</a:t>
            </a:r>
            <a:r>
              <a:rPr kumimoji="1" lang="ko-KR" altLang="en-US" dirty="0"/>
              <a:t> 줄어들었음을 알 수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114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5FAE6ED-CE67-0241-BEAD-E9165853CF05}"/>
              </a:ext>
            </a:extLst>
          </p:cNvPr>
          <p:cNvSpPr txBox="1">
            <a:spLocks/>
          </p:cNvSpPr>
          <p:nvPr/>
        </p:nvSpPr>
        <p:spPr>
          <a:xfrm>
            <a:off x="838200" y="14946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선형판별분석</a:t>
            </a:r>
            <a:r>
              <a:rPr kumimoji="1" lang="en-US" altLang="ko-KR" dirty="0">
                <a:solidFill>
                  <a:schemeClr val="tx1"/>
                </a:solidFill>
              </a:rPr>
              <a:t>(Linear Discriminant Analysis, LDA)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1A7DCB-A477-A04E-B7BF-F0E54B7D9659}"/>
              </a:ext>
            </a:extLst>
          </p:cNvPr>
          <p:cNvSpPr txBox="1">
            <a:spLocks/>
          </p:cNvSpPr>
          <p:nvPr/>
        </p:nvSpPr>
        <p:spPr>
          <a:xfrm>
            <a:off x="838200" y="295517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ko-KR" altLang="en-US"/>
              <a:t>데이터셋을 저차원 공간으로 투영해 차원을 축소하는 기법</a:t>
            </a:r>
            <a:r>
              <a:rPr kumimoji="1" lang="en-US" altLang="ko-KR"/>
              <a:t>(?)</a:t>
            </a:r>
          </a:p>
          <a:p>
            <a:r>
              <a:rPr kumimoji="1" lang="ko-KR" altLang="en-US"/>
              <a:t>지도학습의 분류</a:t>
            </a:r>
            <a:r>
              <a:rPr kumimoji="1" lang="en-US" altLang="ko-KR"/>
              <a:t>(classification)</a:t>
            </a:r>
            <a:r>
              <a:rPr kumimoji="1" lang="ko-KR" altLang="en-US"/>
              <a:t>에서 사용됨</a:t>
            </a:r>
            <a:endParaRPr kumimoji="1" lang="en-US" altLang="ko-KR"/>
          </a:p>
          <a:p>
            <a:r>
              <a:rPr kumimoji="1" lang="ko-KR" altLang="en-US"/>
              <a:t>또 말이 어렵다</a:t>
            </a:r>
            <a:r>
              <a:rPr kumimoji="1" lang="en-US" altLang="ko-KR"/>
              <a:t>..</a:t>
            </a:r>
            <a:r>
              <a:rPr kumimoji="1" lang="ko-KR" altLang="en-US"/>
              <a:t> 그림으로 보자</a:t>
            </a:r>
            <a:r>
              <a:rPr kumimoji="1" lang="en-US" altLang="ko-KR"/>
              <a:t>!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96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693187E-BCF8-7D46-AB4E-542904595CCF}"/>
              </a:ext>
            </a:extLst>
          </p:cNvPr>
          <p:cNvSpPr txBox="1">
            <a:spLocks/>
          </p:cNvSpPr>
          <p:nvPr/>
        </p:nvSpPr>
        <p:spPr>
          <a:xfrm>
            <a:off x="541244" y="12174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선형판별분석</a:t>
            </a:r>
            <a:r>
              <a:rPr kumimoji="1" lang="en-US" altLang="ko-KR" dirty="0">
                <a:solidFill>
                  <a:schemeClr val="tx1"/>
                </a:solidFill>
              </a:rPr>
              <a:t>(Linear Discriminant Analysis, LDA)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내용 개체 틀 6" descr="스키타기, 남자, 다른, 사람들이(가) 표시된 사진&#10;&#10;자동 생성된 설명">
            <a:extLst>
              <a:ext uri="{FF2B5EF4-FFF2-40B4-BE49-F238E27FC236}">
                <a16:creationId xmlns:a16="http://schemas.microsoft.com/office/drawing/2014/main" id="{29426727-7A00-5F48-80D5-AC0B16C2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42" y="2543062"/>
            <a:ext cx="9255403" cy="3846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F227C3-5B49-4B40-B06B-94D45397DD9B}"/>
              </a:ext>
            </a:extLst>
          </p:cNvPr>
          <p:cNvSpPr txBox="1"/>
          <p:nvPr/>
        </p:nvSpPr>
        <p:spPr>
          <a:xfrm>
            <a:off x="3229365" y="6389839"/>
            <a:ext cx="89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둘 중에 어느 쪽이 더 빨강</a:t>
            </a:r>
            <a:r>
              <a:rPr kumimoji="1" lang="en-US" altLang="ko-KR" dirty="0"/>
              <a:t>/</a:t>
            </a:r>
            <a:r>
              <a:rPr kumimoji="1" lang="ko-KR" altLang="en-US" dirty="0"/>
              <a:t>파랑 그룹을 잘 구분해내고 있나요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26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"/>
          <p:cNvSpPr txBox="1">
            <a:spLocks noGrp="1"/>
          </p:cNvSpPr>
          <p:nvPr>
            <p:ph type="title"/>
          </p:nvPr>
        </p:nvSpPr>
        <p:spPr>
          <a:xfrm>
            <a:off x="838200" y="2674937"/>
            <a:ext cx="3467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/>
              <a:t>Table of Contents</a:t>
            </a:r>
            <a:endParaRPr dirty="0"/>
          </a:p>
        </p:txBody>
      </p:sp>
      <p:sp>
        <p:nvSpPr>
          <p:cNvPr id="391" name="Google Shape;391;p8"/>
          <p:cNvSpPr txBox="1">
            <a:spLocks noGrp="1"/>
          </p:cNvSpPr>
          <p:nvPr>
            <p:ph type="body" idx="1"/>
          </p:nvPr>
        </p:nvSpPr>
        <p:spPr>
          <a:xfrm>
            <a:off x="6429789" y="202372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92" name="Google Shape;392;p8"/>
          <p:cNvSpPr txBox="1">
            <a:spLocks noGrp="1"/>
          </p:cNvSpPr>
          <p:nvPr>
            <p:ph type="body" idx="2"/>
          </p:nvPr>
        </p:nvSpPr>
        <p:spPr>
          <a:xfrm>
            <a:off x="6455452" y="2295606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dirty="0"/>
              <a:t>SVD / LDA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</p:txBody>
      </p:sp>
      <p:sp>
        <p:nvSpPr>
          <p:cNvPr id="393" name="Google Shape;393;p8"/>
          <p:cNvSpPr txBox="1">
            <a:spLocks noGrp="1"/>
          </p:cNvSpPr>
          <p:nvPr>
            <p:ph type="body" idx="3"/>
          </p:nvPr>
        </p:nvSpPr>
        <p:spPr>
          <a:xfrm>
            <a:off x="6049597" y="2026567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97" name="Google Shape;397;p8"/>
          <p:cNvSpPr txBox="1">
            <a:spLocks noGrp="1"/>
          </p:cNvSpPr>
          <p:nvPr>
            <p:ph type="body" idx="7"/>
          </p:nvPr>
        </p:nvSpPr>
        <p:spPr>
          <a:xfrm>
            <a:off x="6429789" y="3459732"/>
            <a:ext cx="4507152" cy="271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ko-KR" altLang="en-US" dirty="0"/>
              <a:t>추천 모델</a:t>
            </a:r>
            <a:r>
              <a:rPr lang="en-US" altLang="ko-KR" dirty="0"/>
              <a:t>(Recommendation Model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sp>
        <p:nvSpPr>
          <p:cNvPr id="398" name="Google Shape;398;p8"/>
          <p:cNvSpPr txBox="1">
            <a:spLocks noGrp="1"/>
          </p:cNvSpPr>
          <p:nvPr>
            <p:ph type="body" idx="8"/>
          </p:nvPr>
        </p:nvSpPr>
        <p:spPr>
          <a:xfrm>
            <a:off x="6455452" y="3731611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dirty="0"/>
              <a:t>CF / CBF / Hybrid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</p:txBody>
      </p:sp>
      <p:sp>
        <p:nvSpPr>
          <p:cNvPr id="399" name="Google Shape;399;p8"/>
          <p:cNvSpPr txBox="1">
            <a:spLocks noGrp="1"/>
          </p:cNvSpPr>
          <p:nvPr>
            <p:ph type="body" idx="9"/>
          </p:nvPr>
        </p:nvSpPr>
        <p:spPr>
          <a:xfrm>
            <a:off x="6049597" y="3462572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403" name="Google Shape;403;p8"/>
          <p:cNvSpPr txBox="1">
            <a:spLocks noGrp="1"/>
          </p:cNvSpPr>
          <p:nvPr>
            <p:ph type="body" idx="16"/>
          </p:nvPr>
        </p:nvSpPr>
        <p:spPr>
          <a:xfrm>
            <a:off x="6429789" y="4895737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>
              <a:spcBef>
                <a:spcPts val="0"/>
              </a:spcBef>
            </a:pPr>
            <a:r>
              <a:rPr lang="ko-KR" altLang="en-US"/>
              <a:t>추천 시스템 구현 및 심화</a:t>
            </a:r>
            <a:r>
              <a:rPr lang="en-US" altLang="ko-KR"/>
              <a:t>(appendix)</a:t>
            </a:r>
            <a:endParaRPr/>
          </a:p>
        </p:txBody>
      </p:sp>
      <p:sp>
        <p:nvSpPr>
          <p:cNvPr id="404" name="Google Shape;404;p8"/>
          <p:cNvSpPr txBox="1">
            <a:spLocks noGrp="1"/>
          </p:cNvSpPr>
          <p:nvPr>
            <p:ph type="body" idx="17"/>
          </p:nvPr>
        </p:nvSpPr>
        <p:spPr>
          <a:xfrm>
            <a:off x="6455452" y="5167616"/>
            <a:ext cx="2657062" cy="37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ALS </a:t>
            </a:r>
            <a:r>
              <a:rPr lang="ko-KR" altLang="en-US"/>
              <a:t>구현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RNN </a:t>
            </a:r>
            <a:r>
              <a:rPr lang="ko-KR" altLang="en-US"/>
              <a:t>등의 심화 모델들</a:t>
            </a:r>
          </a:p>
        </p:txBody>
      </p:sp>
      <p:sp>
        <p:nvSpPr>
          <p:cNvPr id="405" name="Google Shape;405;p8"/>
          <p:cNvSpPr txBox="1">
            <a:spLocks noGrp="1"/>
          </p:cNvSpPr>
          <p:nvPr>
            <p:ph type="body" idx="18"/>
          </p:nvPr>
        </p:nvSpPr>
        <p:spPr>
          <a:xfrm>
            <a:off x="6049597" y="4898577"/>
            <a:ext cx="393023" cy="64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97C"/>
              </a:buClr>
              <a:buSzPts val="3200"/>
              <a:buNone/>
            </a:pPr>
            <a:r>
              <a:rPr lang="en-US" altLang="ko-KR" dirty="0"/>
              <a:t>3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7BE89D5-B7CD-9240-ACED-885A511C1EDF}"/>
              </a:ext>
            </a:extLst>
          </p:cNvPr>
          <p:cNvSpPr txBox="1">
            <a:spLocks/>
          </p:cNvSpPr>
          <p:nvPr/>
        </p:nvSpPr>
        <p:spPr>
          <a:xfrm>
            <a:off x="1135156" y="13255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선형판별분석</a:t>
            </a:r>
            <a:r>
              <a:rPr kumimoji="1" lang="en-US" altLang="ko-KR" dirty="0">
                <a:solidFill>
                  <a:schemeClr val="tx1"/>
                </a:solidFill>
              </a:rPr>
              <a:t>(Linear Discriminant Analysis, LDA)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내용 개체 틀 6" descr="스키타기, 남자, 다른, 사람들이(가) 표시된 사진&#10;&#10;자동 생성된 설명">
            <a:extLst>
              <a:ext uri="{FF2B5EF4-FFF2-40B4-BE49-F238E27FC236}">
                <a16:creationId xmlns:a16="http://schemas.microsoft.com/office/drawing/2014/main" id="{B8288F37-C8BC-F54D-94ED-92F75D3D8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" b="-24"/>
          <a:stretch/>
        </p:blipFill>
        <p:spPr>
          <a:xfrm>
            <a:off x="885774" y="2819569"/>
            <a:ext cx="4627701" cy="38476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2764C-618B-2744-97B9-29682E643A4C}"/>
              </a:ext>
            </a:extLst>
          </p:cNvPr>
          <p:cNvSpPr txBox="1"/>
          <p:nvPr/>
        </p:nvSpPr>
        <p:spPr>
          <a:xfrm>
            <a:off x="6761357" y="3235276"/>
            <a:ext cx="38433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점들을 새로 그어진 축 위에 표시하는 것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수선을 긋는다고 보시면 편할 것 같습니다</a:t>
            </a:r>
            <a:r>
              <a:rPr kumimoji="1" lang="en-US" altLang="ko-KR" dirty="0"/>
              <a:t>!)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사영</a:t>
            </a:r>
            <a:r>
              <a:rPr kumimoji="1" lang="en-US" altLang="ko-KR" dirty="0"/>
              <a:t>(projection)</a:t>
            </a:r>
            <a:r>
              <a:rPr kumimoji="1" lang="ko-KR" altLang="en-US" dirty="0"/>
              <a:t>한다고 합니다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LDA</a:t>
            </a:r>
            <a:r>
              <a:rPr kumimoji="1" lang="ko-KR" altLang="en-US" dirty="0"/>
              <a:t>의 목표는 데이터를 특정한 축에 사영한 후에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두 클래스가 가장 잘 구분되는 축을 찾는 것입니다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어떻게 하면 클래스를 가장 잘 구분하도록 축을 그을 수 있을까요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82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C065A31-C384-3F43-A303-5305925B5250}"/>
              </a:ext>
            </a:extLst>
          </p:cNvPr>
          <p:cNvSpPr txBox="1">
            <a:spLocks/>
          </p:cNvSpPr>
          <p:nvPr/>
        </p:nvSpPr>
        <p:spPr>
          <a:xfrm>
            <a:off x="541244" y="13255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선형판별분석</a:t>
            </a:r>
            <a:r>
              <a:rPr kumimoji="1" lang="en-US" altLang="ko-KR" dirty="0">
                <a:solidFill>
                  <a:schemeClr val="tx1"/>
                </a:solidFill>
              </a:rPr>
              <a:t>(Linear Discriminant Analysis, LDA)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BF07485-5F23-CB44-949C-FDAF4974E08A}"/>
              </a:ext>
            </a:extLst>
          </p:cNvPr>
          <p:cNvSpPr txBox="1">
            <a:spLocks/>
          </p:cNvSpPr>
          <p:nvPr/>
        </p:nvSpPr>
        <p:spPr>
          <a:xfrm>
            <a:off x="541244" y="31019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ko-KR" altLang="en-US"/>
              <a:t>서로 다른 클래스 간의 거리는 최대한으로 하면서</a:t>
            </a:r>
            <a:r>
              <a:rPr kumimoji="1" lang="en-US" altLang="ko-KR"/>
              <a:t>,</a:t>
            </a:r>
            <a:r>
              <a:rPr kumimoji="1" lang="ko-KR" altLang="en-US"/>
              <a:t> 동시에 한 클래스 내부의 분산은 최소한으로 하는 축을 찾는다</a:t>
            </a:r>
            <a:r>
              <a:rPr kumimoji="1" lang="en-US" altLang="ko-KR"/>
              <a:t>!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즉 </a:t>
            </a:r>
            <a:r>
              <a:rPr kumimoji="1" lang="en-US" altLang="ko-KR"/>
              <a:t>(</a:t>
            </a:r>
            <a:r>
              <a:rPr kumimoji="1" lang="ko-KR" altLang="en-US"/>
              <a:t>클래스 간 거리 </a:t>
            </a:r>
            <a:r>
              <a:rPr kumimoji="1" lang="en-US" altLang="ko-KR"/>
              <a:t>/</a:t>
            </a:r>
            <a:r>
              <a:rPr kumimoji="1" lang="ko-KR" altLang="en-US"/>
              <a:t> 클래스 내부 분산</a:t>
            </a:r>
            <a:r>
              <a:rPr kumimoji="1" lang="en-US" altLang="ko-KR"/>
              <a:t>)</a:t>
            </a:r>
            <a:r>
              <a:rPr kumimoji="1" lang="ko-KR" altLang="en-US"/>
              <a:t>이 최대가 되도록 하는 축을 찾음으로써 차원을 축소</a:t>
            </a:r>
            <a:r>
              <a:rPr kumimoji="1" lang="en-US" altLang="ko-KR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7813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1FDF3FA-CB4A-8D43-A520-9FAE335EF6AE}"/>
              </a:ext>
            </a:extLst>
          </p:cNvPr>
          <p:cNvSpPr txBox="1">
            <a:spLocks/>
          </p:cNvSpPr>
          <p:nvPr/>
        </p:nvSpPr>
        <p:spPr>
          <a:xfrm>
            <a:off x="838200" y="12731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선형판별분석</a:t>
            </a:r>
            <a:r>
              <a:rPr kumimoji="1" lang="en-US" altLang="ko-KR" dirty="0">
                <a:solidFill>
                  <a:schemeClr val="tx1"/>
                </a:solidFill>
              </a:rPr>
              <a:t>(Linear Discriminant Analysis, LDA)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55E6146-0DC5-9F46-91FA-A1D34AE990F4}"/>
              </a:ext>
            </a:extLst>
          </p:cNvPr>
          <p:cNvSpPr txBox="1">
            <a:spLocks/>
          </p:cNvSpPr>
          <p:nvPr/>
        </p:nvSpPr>
        <p:spPr>
          <a:xfrm>
            <a:off x="838200" y="3049588"/>
            <a:ext cx="5999922" cy="380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ko-KR" altLang="en-US"/>
              <a:t>클래스 간의 거리 </a:t>
            </a:r>
            <a:r>
              <a:rPr kumimoji="1" lang="en-US" altLang="ko-KR"/>
              <a:t>=</a:t>
            </a:r>
            <a:r>
              <a:rPr kumimoji="1" lang="ko-KR" altLang="en-US"/>
              <a:t> 사영 후 클래스 평균값 간의 거리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클래스 내 값들 간의 거리 </a:t>
            </a:r>
            <a:r>
              <a:rPr kumimoji="1" lang="en-US" altLang="ko-KR"/>
              <a:t>=</a:t>
            </a:r>
            <a:r>
              <a:rPr kumimoji="1" lang="ko-KR" altLang="en-US"/>
              <a:t> 사영 후 클래스 내부 값들의 분산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위의 말을 그림으로 그려보면 다음과 같음</a:t>
            </a:r>
            <a:r>
              <a:rPr kumimoji="1" lang="en-US" altLang="ko-KR"/>
              <a:t>.</a:t>
            </a:r>
            <a:endParaRPr kumimoji="1" lang="en-US" altLang="ko-KR" dirty="0"/>
          </a:p>
        </p:txBody>
      </p:sp>
      <p:pic>
        <p:nvPicPr>
          <p:cNvPr id="5" name="그림 4" descr="옅은, 앉아있는, 와이어, 교통이(가) 표시된 사진&#10;&#10;자동 생성된 설명">
            <a:extLst>
              <a:ext uri="{FF2B5EF4-FFF2-40B4-BE49-F238E27FC236}">
                <a16:creationId xmlns:a16="http://schemas.microsoft.com/office/drawing/2014/main" id="{26E77DF4-80D2-3C44-AB44-EB131C4B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35" y="2495551"/>
            <a:ext cx="4210878" cy="42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4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2FBCD3E-67E8-704E-BCAE-A58C3CCF7344}"/>
              </a:ext>
            </a:extLst>
          </p:cNvPr>
          <p:cNvSpPr txBox="1">
            <a:spLocks/>
          </p:cNvSpPr>
          <p:nvPr/>
        </p:nvSpPr>
        <p:spPr>
          <a:xfrm>
            <a:off x="838200" y="14767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선형판별분석</a:t>
            </a:r>
            <a:r>
              <a:rPr kumimoji="1" lang="en-US" altLang="ko-KR" dirty="0">
                <a:solidFill>
                  <a:schemeClr val="tx1"/>
                </a:solidFill>
              </a:rPr>
              <a:t>(Linear Discriminant Analysis, LDA)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DD1AAE1-9FCB-8348-AAF2-88AA6EEE1EED}"/>
              </a:ext>
            </a:extLst>
          </p:cNvPr>
          <p:cNvSpPr txBox="1">
            <a:spLocks/>
          </p:cNvSpPr>
          <p:nvPr/>
        </p:nvSpPr>
        <p:spPr>
          <a:xfrm>
            <a:off x="838199" y="3253161"/>
            <a:ext cx="10515599" cy="380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ko-KR" altLang="en-US"/>
              <a:t>선형 판별 분석에 대해 수학적인 이해가 필요한 것은 분명하지만</a:t>
            </a:r>
            <a:r>
              <a:rPr kumimoji="1" lang="en-US" altLang="ko-KR"/>
              <a:t>,</a:t>
            </a:r>
            <a:r>
              <a:rPr kumimoji="1" lang="ko-KR" altLang="en-US"/>
              <a:t> 이 시간 안에 다루기에 너무 복잡하고 직관적이지 못해서 생략했습니다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정말 </a:t>
            </a:r>
            <a:r>
              <a:rPr kumimoji="1" lang="en-US" altLang="ko-KR"/>
              <a:t>“</a:t>
            </a:r>
            <a:r>
              <a:rPr kumimoji="1" lang="ko-KR" altLang="en-US"/>
              <a:t>나는 식으로 한 번 보고싶다</a:t>
            </a:r>
            <a:r>
              <a:rPr kumimoji="1" lang="en-US" altLang="ko-KR"/>
              <a:t>!”</a:t>
            </a:r>
            <a:r>
              <a:rPr kumimoji="1" lang="ko-KR" altLang="en-US"/>
              <a:t> 하시는 분을 위한 링크를 첨부합니다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lang="en" altLang="ko-KR">
                <a:hlinkClick r:id="rId3"/>
              </a:rPr>
              <a:t>https://bskyvision.com/351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5100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2FBCD3E-67E8-704E-BCAE-A58C3CCF7344}"/>
              </a:ext>
            </a:extLst>
          </p:cNvPr>
          <p:cNvSpPr txBox="1">
            <a:spLocks/>
          </p:cNvSpPr>
          <p:nvPr/>
        </p:nvSpPr>
        <p:spPr>
          <a:xfrm>
            <a:off x="838200" y="14767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선형판별분석</a:t>
            </a:r>
            <a:r>
              <a:rPr kumimoji="1" lang="en-US" altLang="ko-KR" dirty="0">
                <a:solidFill>
                  <a:schemeClr val="tx1"/>
                </a:solidFill>
              </a:rPr>
              <a:t>(Linear Discriminant Analysis, LDA)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DD1AAE1-9FCB-8348-AAF2-88AA6EEE1EED}"/>
              </a:ext>
            </a:extLst>
          </p:cNvPr>
          <p:cNvSpPr txBox="1">
            <a:spLocks/>
          </p:cNvSpPr>
          <p:nvPr/>
        </p:nvSpPr>
        <p:spPr>
          <a:xfrm>
            <a:off x="838199" y="3253161"/>
            <a:ext cx="10515599" cy="380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ko-KR" altLang="en-US" dirty="0"/>
              <a:t>선형 판별 분석을 진행한 코드를 보면서 마치겠습니다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797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70526A3-D3E9-8A4B-915C-BA9C32260A1F}"/>
              </a:ext>
            </a:extLst>
          </p:cNvPr>
          <p:cNvSpPr txBox="1">
            <a:spLocks/>
          </p:cNvSpPr>
          <p:nvPr/>
        </p:nvSpPr>
        <p:spPr>
          <a:xfrm>
            <a:off x="404781" y="10896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추천 모델이란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2055F2D6-1049-E543-8EB9-5DAF5DDD7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66"/>
          <a:stretch/>
        </p:blipFill>
        <p:spPr>
          <a:xfrm>
            <a:off x="404781" y="2369390"/>
            <a:ext cx="6603066" cy="432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9933A7-7197-B94A-A00F-91A94EF4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162" y="1443537"/>
            <a:ext cx="3015721" cy="26472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756F25-B84A-5F4E-B17E-A175D87CA7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18"/>
          <a:stretch/>
        </p:blipFill>
        <p:spPr>
          <a:xfrm>
            <a:off x="7142162" y="4208795"/>
            <a:ext cx="3288648" cy="26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1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D55BE20-5065-E247-93E8-E3CFDC2FDC90}"/>
              </a:ext>
            </a:extLst>
          </p:cNvPr>
          <p:cNvSpPr txBox="1">
            <a:spLocks/>
          </p:cNvSpPr>
          <p:nvPr/>
        </p:nvSpPr>
        <p:spPr>
          <a:xfrm>
            <a:off x="336176" y="11657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추천 모델이란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E5E8DA6-9039-014D-9988-3503245B1002}"/>
              </a:ext>
            </a:extLst>
          </p:cNvPr>
          <p:cNvSpPr txBox="1">
            <a:spLocks/>
          </p:cNvSpPr>
          <p:nvPr/>
        </p:nvSpPr>
        <p:spPr>
          <a:xfrm>
            <a:off x="838200" y="2395048"/>
            <a:ext cx="1035116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ko-KR" altLang="en-US" sz="2400" dirty="0"/>
              <a:t>개념</a:t>
            </a:r>
            <a:endParaRPr lang="en-US" altLang="ko-KR" sz="2400" dirty="0"/>
          </a:p>
          <a:p>
            <a:pPr marL="11430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가장 쉽게 접할 수 있는 </a:t>
            </a:r>
            <a:r>
              <a:rPr lang="ko-KR" altLang="en-US" sz="2400" dirty="0" err="1"/>
              <a:t>머신러닝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유저의 로그를 바탕으로</a:t>
            </a:r>
            <a:r>
              <a:rPr lang="en-US" altLang="ko-KR" sz="2400" dirty="0"/>
              <a:t>, </a:t>
            </a:r>
            <a:r>
              <a:rPr lang="ko-KR" altLang="en-US" sz="2400" dirty="0"/>
              <a:t>유저가 좋아할 만한 유사한 아이템을 소개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사용자의 </a:t>
            </a:r>
            <a:r>
              <a:rPr lang="en-US" altLang="ko-KR" sz="2400" dirty="0"/>
              <a:t>activation </a:t>
            </a:r>
            <a:r>
              <a:rPr lang="ko-KR" altLang="en-US" sz="2400" dirty="0"/>
              <a:t>유도</a:t>
            </a:r>
            <a:r>
              <a:rPr lang="en-US" altLang="ko-KR" sz="2400" dirty="0"/>
              <a:t>, </a:t>
            </a:r>
            <a:r>
              <a:rPr lang="ko-KR" altLang="en-US" sz="2400" dirty="0"/>
              <a:t>새로운 콘텐츠의 발견</a:t>
            </a:r>
            <a:r>
              <a:rPr lang="en-US" altLang="ko-KR" sz="2400" dirty="0"/>
              <a:t>, </a:t>
            </a:r>
            <a:r>
              <a:rPr lang="ko-KR" altLang="en-US" sz="2400" dirty="0"/>
              <a:t>궁극적으로 매출 증대로 연결시킬 수 있는 중요한 기술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 err="1"/>
              <a:t>넷플릭스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쿠팡</a:t>
            </a:r>
            <a:r>
              <a:rPr lang="en-US" altLang="ko-KR" sz="2400" dirty="0"/>
              <a:t>, </a:t>
            </a:r>
            <a:r>
              <a:rPr lang="ko-KR" altLang="en-US" sz="2400" dirty="0"/>
              <a:t>유튜브</a:t>
            </a:r>
            <a:r>
              <a:rPr lang="en-US" altLang="ko-KR" sz="2400" dirty="0"/>
              <a:t>, </a:t>
            </a:r>
            <a:r>
              <a:rPr lang="ko-KR" altLang="en-US" sz="2400" dirty="0"/>
              <a:t>인스타그램 등 다양한 </a:t>
            </a:r>
            <a:r>
              <a:rPr lang="en-US" altLang="ko-KR" sz="2400" dirty="0"/>
              <a:t>IT</a:t>
            </a:r>
            <a:r>
              <a:rPr lang="ko-KR" altLang="en-US" sz="2400" dirty="0"/>
              <a:t>플랫폼에서 활용하고 있음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0170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C2C60A9-1E73-974E-AF32-4610A2E87252}"/>
              </a:ext>
            </a:extLst>
          </p:cNvPr>
          <p:cNvSpPr txBox="1">
            <a:spLocks/>
          </p:cNvSpPr>
          <p:nvPr/>
        </p:nvSpPr>
        <p:spPr>
          <a:xfrm>
            <a:off x="541244" y="13255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Collaborative filtering (</a:t>
            </a:r>
            <a:r>
              <a:rPr lang="ko-KR" altLang="en-US" dirty="0">
                <a:solidFill>
                  <a:schemeClr val="tx1"/>
                </a:solidFill>
              </a:rPr>
              <a:t>협업 </a:t>
            </a:r>
            <a:r>
              <a:rPr lang="ko-KR" altLang="en-US" dirty="0" err="1">
                <a:solidFill>
                  <a:schemeClr val="tx1"/>
                </a:solidFill>
              </a:rPr>
              <a:t>필터링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: Nearest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neighbor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collaborative filtering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04B6090-536B-B741-897C-C22790ED7668}"/>
              </a:ext>
            </a:extLst>
          </p:cNvPr>
          <p:cNvSpPr txBox="1">
            <a:spLocks/>
          </p:cNvSpPr>
          <p:nvPr/>
        </p:nvSpPr>
        <p:spPr>
          <a:xfrm>
            <a:off x="627302" y="24135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buFontTx/>
              <a:buChar char="-"/>
            </a:pPr>
            <a:r>
              <a:rPr lang="ko-KR" altLang="en-US" sz="2000" dirty="0"/>
              <a:t>크게 두 가지로 나뉨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사용자기반</a:t>
            </a:r>
            <a:r>
              <a:rPr lang="ko-KR" altLang="en-US" sz="2000" dirty="0"/>
              <a:t> </a:t>
            </a:r>
            <a:r>
              <a:rPr lang="en-US" altLang="ko-KR" sz="2000" dirty="0"/>
              <a:t>&amp; </a:t>
            </a:r>
            <a:r>
              <a:rPr lang="ko-KR" altLang="en-US" sz="2000" dirty="0" err="1"/>
              <a:t>아이템기반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유사도</a:t>
            </a:r>
            <a:r>
              <a:rPr lang="en-US" altLang="ko-KR" sz="2000" dirty="0"/>
              <a:t>(Similarity)</a:t>
            </a:r>
            <a:r>
              <a:rPr lang="ko-KR" altLang="en-US" sz="2000" dirty="0"/>
              <a:t>가</a:t>
            </a:r>
            <a:r>
              <a:rPr lang="en-US" altLang="ko-KR" sz="2000" dirty="0"/>
              <a:t> </a:t>
            </a:r>
            <a:r>
              <a:rPr lang="ko-KR" altLang="en-US" sz="2000" dirty="0"/>
              <a:t>중요한 척도가 됨 </a:t>
            </a:r>
            <a:r>
              <a:rPr lang="en-US" altLang="ko-KR" sz="2000" dirty="0"/>
              <a:t>: </a:t>
            </a:r>
            <a:r>
              <a:rPr lang="ko-KR" altLang="en-US" sz="2000" dirty="0"/>
              <a:t>거리 측정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한편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계산량이</a:t>
            </a:r>
            <a:r>
              <a:rPr lang="ko-KR" altLang="en-US" sz="2000" dirty="0"/>
              <a:t> 비교적 많아 사용자 수가 많을 경우 </a:t>
            </a:r>
            <a:r>
              <a:rPr lang="ko-KR" altLang="en-US" sz="2000" dirty="0" err="1"/>
              <a:t>비효율적임</a:t>
            </a:r>
            <a:r>
              <a:rPr lang="en-US" altLang="ko-KR" sz="2000" dirty="0"/>
              <a:t>. </a:t>
            </a:r>
            <a:r>
              <a:rPr lang="ko-KR" altLang="en-US" sz="2000" dirty="0"/>
              <a:t>또한</a:t>
            </a:r>
            <a:r>
              <a:rPr lang="en-US" altLang="ko-KR" sz="2000" dirty="0"/>
              <a:t> explicit data(</a:t>
            </a:r>
            <a:r>
              <a:rPr lang="ko-KR" altLang="en-US" sz="2000" dirty="0"/>
              <a:t>평점 등</a:t>
            </a:r>
            <a:r>
              <a:rPr lang="en-US" altLang="ko-KR" sz="2000" dirty="0"/>
              <a:t>)</a:t>
            </a:r>
            <a:r>
              <a:rPr lang="ko-KR" altLang="en-US" sz="2000" dirty="0"/>
              <a:t>가 존재해야 함 </a:t>
            </a:r>
            <a:r>
              <a:rPr lang="en-US" altLang="ko-KR" sz="2000" dirty="0"/>
              <a:t>→ </a:t>
            </a:r>
            <a:r>
              <a:rPr lang="ko-KR" altLang="en-US" sz="2000" dirty="0"/>
              <a:t>이와 대비되는 개념은 </a:t>
            </a:r>
            <a:r>
              <a:rPr lang="en-US" altLang="ko-KR" sz="2000" dirty="0"/>
              <a:t>Latent Feature Model</a:t>
            </a:r>
            <a:endParaRPr lang="ko-KR" altLang="en-US" sz="2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74069A-38C2-9940-971C-3409DE081763}"/>
              </a:ext>
            </a:extLst>
          </p:cNvPr>
          <p:cNvGrpSpPr/>
          <p:nvPr/>
        </p:nvGrpSpPr>
        <p:grpSpPr>
          <a:xfrm>
            <a:off x="3109349" y="4036305"/>
            <a:ext cx="5338716" cy="2734288"/>
            <a:chOff x="1940625" y="2518598"/>
            <a:chExt cx="8310749" cy="42564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29576B-5C72-ED49-A15B-27D19C4C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625" y="2518598"/>
              <a:ext cx="8310749" cy="4256451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CD934D2-EAEE-134D-A188-D81B911F09A1}"/>
                </a:ext>
              </a:extLst>
            </p:cNvPr>
            <p:cNvSpPr/>
            <p:nvPr/>
          </p:nvSpPr>
          <p:spPr>
            <a:xfrm>
              <a:off x="2936365" y="4627084"/>
              <a:ext cx="710219" cy="117880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B75F57C-8729-6C4D-BEB0-FAD11DC9CDF3}"/>
                </a:ext>
              </a:extLst>
            </p:cNvPr>
            <p:cNvSpPr/>
            <p:nvPr/>
          </p:nvSpPr>
          <p:spPr>
            <a:xfrm>
              <a:off x="6261624" y="4647280"/>
              <a:ext cx="710219" cy="117880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686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BA96C2E-19A4-4A7B-888E-1D64D5168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698370"/>
              </p:ext>
            </p:extLst>
          </p:nvPr>
        </p:nvGraphicFramePr>
        <p:xfrm>
          <a:off x="1888782" y="2045367"/>
          <a:ext cx="8128000" cy="4604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20352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15782425"/>
                    </a:ext>
                  </a:extLst>
                </a:gridCol>
              </a:tblGrid>
              <a:tr h="483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User-based filtering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39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Item-based filtering</a:t>
                      </a:r>
                    </a:p>
                  </a:txBody>
                  <a:tcPr>
                    <a:solidFill>
                      <a:srgbClr val="013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03467"/>
                  </a:ext>
                </a:extLst>
              </a:tr>
              <a:tr h="4120539">
                <a:tc>
                  <a:txBody>
                    <a:bodyPr/>
                    <a:lstStyle/>
                    <a:p>
                      <a:pPr algn="ctr">
                        <a:buFontTx/>
                        <a:buChar char="-"/>
                      </a:pPr>
                      <a:endParaRPr lang="en-US" altLang="ko-KR" sz="20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기존 사용자의 행동 정보를 분석해 해당 사용자와 비슷한 성향의 사용자들이 기존에 좋아했던 항목 추천</a:t>
                      </a:r>
                      <a:endParaRPr lang="en-US" altLang="ko-KR" sz="2000" dirty="0"/>
                    </a:p>
                    <a:p>
                      <a:pPr algn="ctr">
                        <a:buFontTx/>
                        <a:buChar char="-"/>
                      </a:pPr>
                      <a:endParaRPr lang="en-US" altLang="ko-KR" sz="20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예를 들어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 드라마 </a:t>
                      </a:r>
                      <a:r>
                        <a:rPr lang="en-US" altLang="ko-KR" sz="2000" dirty="0"/>
                        <a:t>&lt;</a:t>
                      </a:r>
                      <a:r>
                        <a:rPr lang="ko-KR" altLang="en-US" sz="2000" dirty="0"/>
                        <a:t>하우스 오브 카드</a:t>
                      </a:r>
                      <a:r>
                        <a:rPr lang="en-US" altLang="ko-KR" sz="2000" dirty="0"/>
                        <a:t>&gt;</a:t>
                      </a:r>
                      <a:r>
                        <a:rPr lang="ko-KR" altLang="en-US" sz="2000" dirty="0"/>
                        <a:t>를 시청한 시청자가 </a:t>
                      </a:r>
                      <a:r>
                        <a:rPr lang="en-US" altLang="ko-KR" sz="2000" dirty="0"/>
                        <a:t>&lt;</a:t>
                      </a:r>
                      <a:r>
                        <a:rPr lang="ko-KR" altLang="en-US" sz="2000" dirty="0" err="1"/>
                        <a:t>홈랜드</a:t>
                      </a:r>
                      <a:r>
                        <a:rPr lang="en-US" altLang="ko-KR" sz="2000" dirty="0"/>
                        <a:t>&gt;</a:t>
                      </a:r>
                      <a:r>
                        <a:rPr lang="ko-KR" altLang="en-US" sz="2000" dirty="0"/>
                        <a:t>를 시청한 경우가 많으면 </a:t>
                      </a:r>
                      <a:r>
                        <a:rPr lang="en-US" altLang="ko-KR" sz="2000" dirty="0"/>
                        <a:t>&lt;</a:t>
                      </a:r>
                      <a:r>
                        <a:rPr lang="ko-KR" altLang="en-US" sz="2000" dirty="0"/>
                        <a:t>하우스 오브 카드</a:t>
                      </a:r>
                      <a:r>
                        <a:rPr lang="en-US" altLang="ko-KR" sz="2000" dirty="0"/>
                        <a:t>&gt;</a:t>
                      </a:r>
                      <a:r>
                        <a:rPr lang="ko-KR" altLang="en-US" sz="2000" dirty="0"/>
                        <a:t>를 시청한 사람에게 </a:t>
                      </a:r>
                      <a:r>
                        <a:rPr lang="ko-KR" altLang="en-US" sz="2000" dirty="0" err="1"/>
                        <a:t>홈랜드를</a:t>
                      </a:r>
                      <a:r>
                        <a:rPr lang="ko-KR" altLang="en-US" sz="2000" dirty="0"/>
                        <a:t> 추천</a:t>
                      </a:r>
                      <a:endParaRPr lang="en-US" altLang="ko-KR" sz="2000" dirty="0"/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Char char="-"/>
                      </a:pPr>
                      <a:endParaRPr lang="en-US" altLang="ko-KR" sz="20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사용자기반 협업 필터링과 동일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단지 대상이 사람이 아니라 아이템</a:t>
                      </a:r>
                      <a:endParaRPr lang="en-US" altLang="ko-KR" sz="2000" dirty="0"/>
                    </a:p>
                    <a:p>
                      <a:pPr algn="ctr">
                        <a:buFontTx/>
                        <a:buChar char="-"/>
                      </a:pPr>
                      <a:endParaRPr lang="en-US" altLang="ko-KR" sz="2000" dirty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/>
                        <a:t>예를 들어</a:t>
                      </a:r>
                      <a:r>
                        <a:rPr lang="en-US" altLang="ko-KR" sz="2000" dirty="0"/>
                        <a:t>, A</a:t>
                      </a:r>
                      <a:r>
                        <a:rPr lang="ko-KR" altLang="en-US" sz="2000" dirty="0"/>
                        <a:t>에게 물건을 추천할 때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A</a:t>
                      </a:r>
                      <a:r>
                        <a:rPr lang="ko-KR" altLang="en-US" sz="2000" dirty="0"/>
                        <a:t>가 과거에 좋아했던 물건을 찾고 해당 물건과 유사한 물건을 추천해주는 방식</a:t>
                      </a:r>
                      <a:endParaRPr lang="en-US" altLang="ko-KR" sz="2000" dirty="0"/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654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C348F5D-9405-41C6-93B8-98314DDE97AA}"/>
              </a:ext>
            </a:extLst>
          </p:cNvPr>
          <p:cNvSpPr/>
          <p:nvPr/>
        </p:nvSpPr>
        <p:spPr>
          <a:xfrm>
            <a:off x="541244" y="1349627"/>
            <a:ext cx="5469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Collaborative filtering</a:t>
            </a:r>
            <a:r>
              <a:rPr lang="ko-KR" altLang="en-US" sz="3200" dirty="0"/>
              <a:t>의</a:t>
            </a:r>
            <a:r>
              <a:rPr lang="en-US" altLang="ko-KR" sz="3200" dirty="0"/>
              <a:t> </a:t>
            </a:r>
            <a:r>
              <a:rPr lang="ko-KR" altLang="en-US" sz="3200" dirty="0"/>
              <a:t>종류</a:t>
            </a:r>
            <a:r>
              <a:rPr lang="en-US" altLang="ko-KR" sz="3200" dirty="0"/>
              <a:t>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13260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772EC57-E644-6342-90EF-6C760E31E3E5}"/>
              </a:ext>
            </a:extLst>
          </p:cNvPr>
          <p:cNvSpPr txBox="1">
            <a:spLocks/>
          </p:cNvSpPr>
          <p:nvPr/>
        </p:nvSpPr>
        <p:spPr>
          <a:xfrm>
            <a:off x="428541" y="1325563"/>
            <a:ext cx="10515600" cy="567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114300" indent="0">
              <a:buNone/>
            </a:pPr>
            <a:r>
              <a:rPr lang="en-US" altLang="ko-KR" sz="3200" dirty="0"/>
              <a:t>Item-based filtering</a:t>
            </a:r>
          </a:p>
          <a:p>
            <a:pPr marL="742950" lvl="1" indent="-285750"/>
            <a:r>
              <a:rPr lang="ko-KR" altLang="en-US" sz="2000" b="1" dirty="0"/>
              <a:t>자주 사용되는 유사도 계산방법</a:t>
            </a:r>
            <a:r>
              <a:rPr lang="en-US" altLang="ko-KR" sz="2000" b="1" dirty="0"/>
              <a:t> : </a:t>
            </a:r>
            <a:r>
              <a:rPr lang="ko-KR" altLang="en-US" sz="2000" b="1" dirty="0"/>
              <a:t>코사인 유사도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48D99-C228-4E43-9469-C2B14B4324EE}"/>
              </a:ext>
            </a:extLst>
          </p:cNvPr>
          <p:cNvSpPr txBox="1"/>
          <p:nvPr/>
        </p:nvSpPr>
        <p:spPr>
          <a:xfrm>
            <a:off x="5593976" y="3786083"/>
            <a:ext cx="51249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사용자들의 </a:t>
            </a:r>
            <a:r>
              <a:rPr lang="ko-KR" altLang="en-US" sz="2000" dirty="0" err="1"/>
              <a:t>별점을</a:t>
            </a:r>
            <a:r>
              <a:rPr lang="ko-KR" altLang="en-US" sz="2000" dirty="0"/>
              <a:t> 주는 성향까지도 포함한 방법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사용자들의 위치를 좌표계에 표시한 뒤</a:t>
            </a:r>
            <a:r>
              <a:rPr lang="en-US" altLang="ko-KR" sz="2000" dirty="0"/>
              <a:t>, </a:t>
            </a:r>
            <a:r>
              <a:rPr lang="ko-KR" altLang="en-US" sz="2000" dirty="0"/>
              <a:t>특정 위치와 원점을 연결한 직선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위치와 원점을 연결한 직선 사이 각의 코사인을 계산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sz="2000" dirty="0"/>
              <a:t>이 방식으로 계산한다면 </a:t>
            </a:r>
            <a:r>
              <a:rPr lang="en-US" altLang="ko-KR" sz="2000" dirty="0"/>
              <a:t>'</a:t>
            </a:r>
            <a:r>
              <a:rPr lang="ko-KR" altLang="en-US" sz="2000" dirty="0" err="1"/>
              <a:t>클라우디아</a:t>
            </a:r>
            <a:r>
              <a:rPr lang="en-US" altLang="ko-KR" sz="2000" dirty="0"/>
              <a:t>'</a:t>
            </a:r>
            <a:r>
              <a:rPr lang="ko-KR" altLang="en-US" sz="2000" dirty="0"/>
              <a:t>와 가장 가까운 사람은 </a:t>
            </a:r>
            <a:r>
              <a:rPr lang="en-US" altLang="ko-KR" sz="2000" dirty="0"/>
              <a:t>'</a:t>
            </a:r>
            <a:r>
              <a:rPr lang="ko-KR" altLang="en-US" sz="2000" dirty="0"/>
              <a:t>데니스</a:t>
            </a:r>
            <a:r>
              <a:rPr lang="en-US" altLang="ko-KR" sz="2000" dirty="0"/>
              <a:t>'</a:t>
            </a:r>
            <a:endParaRPr lang="ko-KR" altLang="en-US" sz="2000" dirty="0"/>
          </a:p>
          <a:p>
            <a:pPr marL="285750" indent="-285750">
              <a:buFontTx/>
              <a:buChar char="-"/>
            </a:pP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9C1289-F849-0749-A258-2313947FF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10" y="2337626"/>
            <a:ext cx="5952394" cy="1273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F3DEF7-686E-438A-B527-16FFD7E4E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2" r="18056"/>
          <a:stretch/>
        </p:blipFill>
        <p:spPr>
          <a:xfrm>
            <a:off x="1473078" y="3429000"/>
            <a:ext cx="3736718" cy="3379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7A67D-B37A-41DA-9662-C9842FA9C090}"/>
              </a:ext>
            </a:extLst>
          </p:cNvPr>
          <p:cNvSpPr txBox="1"/>
          <p:nvPr/>
        </p:nvSpPr>
        <p:spPr>
          <a:xfrm>
            <a:off x="1123314" y="3524473"/>
            <a:ext cx="168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Ex)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7987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"/>
          <p:cNvSpPr txBox="1">
            <a:spLocks noGrp="1"/>
          </p:cNvSpPr>
          <p:nvPr>
            <p:ph type="title"/>
          </p:nvPr>
        </p:nvSpPr>
        <p:spPr>
          <a:xfrm>
            <a:off x="1338942" y="2767279"/>
            <a:ext cx="1051560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dirty="0"/>
              <a:t>Chapter 1.</a:t>
            </a:r>
            <a:br>
              <a:rPr lang="en-US" dirty="0"/>
            </a:br>
            <a:r>
              <a:rPr lang="ko-KR" altLang="en-US" dirty="0"/>
              <a:t>차원 축소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1C97571-031A-394A-96B5-7251062C9A67}"/>
              </a:ext>
            </a:extLst>
          </p:cNvPr>
          <p:cNvSpPr txBox="1">
            <a:spLocks/>
          </p:cNvSpPr>
          <p:nvPr/>
        </p:nvSpPr>
        <p:spPr>
          <a:xfrm>
            <a:off x="541244" y="11684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Content Based Filtering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5CCEB-DA4A-9343-B920-05120D5A6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55" y="1982637"/>
            <a:ext cx="3488016" cy="45246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9C2209-A41F-4944-AA3E-C27E79CEDF9A}"/>
              </a:ext>
            </a:extLst>
          </p:cNvPr>
          <p:cNvSpPr/>
          <p:nvPr/>
        </p:nvSpPr>
        <p:spPr>
          <a:xfrm>
            <a:off x="789154" y="2478032"/>
            <a:ext cx="61080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아이템 </a:t>
            </a:r>
            <a:r>
              <a:rPr lang="en-US" altLang="ko-KR" sz="2400" dirty="0"/>
              <a:t>feature</a:t>
            </a:r>
            <a:r>
              <a:rPr lang="ko-KR" altLang="en-US" sz="2400" dirty="0"/>
              <a:t>를 바탕으로 유사도 계산 </a:t>
            </a:r>
            <a:r>
              <a:rPr lang="en-US" altLang="ko-KR" sz="2400" dirty="0"/>
              <a:t>   → </a:t>
            </a:r>
            <a:r>
              <a:rPr lang="ko-KR" altLang="en-US" sz="2400" dirty="0"/>
              <a:t>유사한 아이템을 추천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로직은 굉장히 단순함</a:t>
            </a:r>
            <a:r>
              <a:rPr lang="en-US" altLang="ko-KR" sz="2400" dirty="0"/>
              <a:t>, </a:t>
            </a:r>
            <a:r>
              <a:rPr lang="ko-KR" altLang="en-US" sz="2400" dirty="0"/>
              <a:t>현재는 잘 안 쓰는 방식임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Item-based</a:t>
            </a:r>
            <a:r>
              <a:rPr lang="ko-KR" altLang="en-US" sz="2400" dirty="0"/>
              <a:t> </a:t>
            </a:r>
            <a:r>
              <a:rPr lang="en-US" altLang="ko-KR" sz="2400" dirty="0"/>
              <a:t>CF</a:t>
            </a:r>
            <a:r>
              <a:rPr lang="ko-KR" altLang="en-US" sz="2400" dirty="0"/>
              <a:t>와 마찬가지로</a:t>
            </a:r>
            <a:r>
              <a:rPr lang="en-US" altLang="ko-KR" sz="2400" dirty="0"/>
              <a:t>, </a:t>
            </a:r>
            <a:r>
              <a:rPr lang="ko-KR" altLang="en-US" sz="2400" dirty="0"/>
              <a:t>코사인 유사도를 이용해 유사도 측정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C55DE-881D-4319-A498-51D8D4DFF769}"/>
              </a:ext>
            </a:extLst>
          </p:cNvPr>
          <p:cNvSpPr txBox="1"/>
          <p:nvPr/>
        </p:nvSpPr>
        <p:spPr>
          <a:xfrm>
            <a:off x="995235" y="5094890"/>
            <a:ext cx="5695867" cy="1419876"/>
          </a:xfrm>
          <a:prstGeom prst="rect">
            <a:avLst/>
          </a:prstGeom>
          <a:solidFill>
            <a:srgbClr val="0A6699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자세한 내용은 실습을 통해 살펴봅시다</a:t>
            </a:r>
            <a:r>
              <a:rPr lang="en-US" altLang="ko-KR" sz="2000" b="1" dirty="0">
                <a:solidFill>
                  <a:schemeClr val="bg1"/>
                </a:solidFill>
              </a:rPr>
              <a:t>! (Content Based </a:t>
            </a:r>
            <a:r>
              <a:rPr lang="en-US" altLang="ko-KR" sz="2000" b="1" dirty="0" err="1">
                <a:solidFill>
                  <a:schemeClr val="bg1"/>
                </a:solidFill>
              </a:rPr>
              <a:t>Filtering.ipynb</a:t>
            </a:r>
            <a:r>
              <a:rPr lang="ko-KR" altLang="en-US" sz="2000" b="1" dirty="0">
                <a:solidFill>
                  <a:schemeClr val="bg1"/>
                </a:solidFill>
              </a:rPr>
              <a:t> 파일 열어주세요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24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62EE77A-6325-6B47-8E46-82C9CE9992F1}"/>
              </a:ext>
            </a:extLst>
          </p:cNvPr>
          <p:cNvSpPr txBox="1">
            <a:spLocks/>
          </p:cNvSpPr>
          <p:nvPr/>
        </p:nvSpPr>
        <p:spPr>
          <a:xfrm>
            <a:off x="562191" y="1277435"/>
            <a:ext cx="10515600" cy="101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Hybrid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C547CFD-4B69-4E63-834C-9DADBD7C2FB7}"/>
              </a:ext>
            </a:extLst>
          </p:cNvPr>
          <p:cNvSpPr txBox="1">
            <a:spLocks/>
          </p:cNvSpPr>
          <p:nvPr/>
        </p:nvSpPr>
        <p:spPr>
          <a:xfrm>
            <a:off x="853969" y="2084881"/>
            <a:ext cx="10244769" cy="517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ko-KR" sz="2400" dirty="0"/>
              <a:t>최근 </a:t>
            </a:r>
            <a:r>
              <a:rPr lang="ko-KR" altLang="en-US" sz="2400" dirty="0"/>
              <a:t>많이 사용되는 기법으로</a:t>
            </a:r>
            <a:r>
              <a:rPr lang="en-US" altLang="ko-KR" sz="2400" dirty="0"/>
              <a:t>, </a:t>
            </a:r>
            <a:r>
              <a:rPr lang="en-US" altLang="ko-KR" sz="2400" b="1" dirty="0">
                <a:solidFill>
                  <a:srgbClr val="01397C"/>
                </a:solidFill>
              </a:rPr>
              <a:t>CF</a:t>
            </a:r>
            <a:r>
              <a:rPr lang="ko-KR" altLang="ko-KR" sz="2400" b="1" dirty="0">
                <a:solidFill>
                  <a:srgbClr val="01397C"/>
                </a:solidFill>
              </a:rPr>
              <a:t> </a:t>
            </a:r>
            <a:r>
              <a:rPr lang="en-US" altLang="ko-KR" sz="2400" b="1" dirty="0">
                <a:solidFill>
                  <a:srgbClr val="01397C"/>
                </a:solidFill>
              </a:rPr>
              <a:t>&amp;</a:t>
            </a:r>
            <a:r>
              <a:rPr lang="ko-KR" altLang="ko-KR" sz="2400" b="1" dirty="0">
                <a:solidFill>
                  <a:srgbClr val="01397C"/>
                </a:solidFill>
              </a:rPr>
              <a:t> </a:t>
            </a:r>
            <a:r>
              <a:rPr lang="en-US" altLang="ko-KR" sz="2400" b="1" dirty="0">
                <a:solidFill>
                  <a:srgbClr val="01397C"/>
                </a:solidFill>
              </a:rPr>
              <a:t>CBF</a:t>
            </a:r>
            <a:r>
              <a:rPr lang="ko-KR" altLang="en-US" sz="2400" b="1" dirty="0">
                <a:solidFill>
                  <a:srgbClr val="01397C"/>
                </a:solidFill>
              </a:rPr>
              <a:t>를</a:t>
            </a:r>
            <a:r>
              <a:rPr lang="ko-KR" altLang="ko-KR" sz="2400" b="1" dirty="0">
                <a:solidFill>
                  <a:srgbClr val="01397C"/>
                </a:solidFill>
              </a:rPr>
              <a:t> </a:t>
            </a:r>
            <a:r>
              <a:rPr lang="ko-KR" altLang="en-US" sz="2400" b="1" dirty="0">
                <a:solidFill>
                  <a:srgbClr val="01397C"/>
                </a:solidFill>
              </a:rPr>
              <a:t>혼합한</a:t>
            </a:r>
            <a:r>
              <a:rPr lang="ko-KR" altLang="ko-KR" sz="2400" b="1" dirty="0">
                <a:solidFill>
                  <a:srgbClr val="01397C"/>
                </a:solidFill>
              </a:rPr>
              <a:t> 접근법</a:t>
            </a:r>
            <a:endParaRPr lang="en-US" altLang="ko-KR" sz="2400" b="1" dirty="0">
              <a:solidFill>
                <a:srgbClr val="01397C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/>
              <a:t>기존 추천 시스템의 문제를 극복할 수 있다는 장점이 존재</a:t>
            </a:r>
            <a:endParaRPr lang="en-US" altLang="ko-KR" sz="24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ko-KR" altLang="ko-KR" sz="2000" b="1" dirty="0" err="1">
                <a:solidFill>
                  <a:srgbClr val="01397C"/>
                </a:solidFill>
              </a:rPr>
              <a:t>Cold</a:t>
            </a:r>
            <a:r>
              <a:rPr lang="ko-KR" altLang="ko-KR" sz="2000" b="1" dirty="0">
                <a:solidFill>
                  <a:srgbClr val="01397C"/>
                </a:solidFill>
              </a:rPr>
              <a:t> </a:t>
            </a:r>
            <a:r>
              <a:rPr lang="ko-KR" altLang="ko-KR" sz="2000" b="1" dirty="0" err="1">
                <a:solidFill>
                  <a:srgbClr val="01397C"/>
                </a:solidFill>
              </a:rPr>
              <a:t>start</a:t>
            </a:r>
            <a:r>
              <a:rPr lang="en-US" altLang="ko-KR" sz="2000" b="1" dirty="0">
                <a:solidFill>
                  <a:srgbClr val="01397C"/>
                </a:solidFill>
              </a:rPr>
              <a:t> </a:t>
            </a:r>
            <a:r>
              <a:rPr lang="ko-KR" altLang="en-US" sz="2000" b="1" dirty="0">
                <a:solidFill>
                  <a:srgbClr val="01397C"/>
                </a:solidFill>
              </a:rPr>
              <a:t>문제 </a:t>
            </a:r>
            <a:r>
              <a:rPr lang="ko-KR" altLang="ko-KR" sz="2000" dirty="0"/>
              <a:t>: </a:t>
            </a:r>
            <a:r>
              <a:rPr lang="en-US" altLang="ko-KR" sz="2000" dirty="0"/>
              <a:t>CF</a:t>
            </a:r>
            <a:r>
              <a:rPr lang="ko-KR" altLang="en-US" sz="2000" dirty="0"/>
              <a:t>의 경우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데이터가 </a:t>
            </a:r>
            <a:r>
              <a:rPr lang="ko-KR" altLang="ko-KR" sz="2000" dirty="0"/>
              <a:t>충분한 </a:t>
            </a:r>
            <a:r>
              <a:rPr lang="ko-KR" altLang="en-US" sz="2000" dirty="0"/>
              <a:t>축적되지 않은 신규 고객에 정확한 추천이 이루어지기 어려운 문제</a:t>
            </a:r>
            <a:endParaRPr lang="en-US" altLang="ko-KR" sz="2000" dirty="0"/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b="1" dirty="0">
                <a:solidFill>
                  <a:srgbClr val="01397C"/>
                </a:solidFill>
              </a:rPr>
              <a:t>Sparsity</a:t>
            </a:r>
            <a:r>
              <a:rPr lang="ko-KR" altLang="en-US" sz="2000" b="1" dirty="0">
                <a:solidFill>
                  <a:srgbClr val="01397C"/>
                </a:solidFill>
              </a:rPr>
              <a:t>의 문제</a:t>
            </a:r>
            <a:r>
              <a:rPr lang="ko-KR" altLang="en-US" sz="2000" dirty="0">
                <a:solidFill>
                  <a:srgbClr val="01397C"/>
                </a:solidFill>
              </a:rPr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유저의 세부 성향에 대한 데이터가 부족하여</a:t>
            </a:r>
            <a:r>
              <a:rPr lang="en-US" altLang="ko-KR" sz="2000" dirty="0"/>
              <a:t>, </a:t>
            </a:r>
            <a:r>
              <a:rPr lang="ko-KR" altLang="en-US" sz="2000" dirty="0"/>
              <a:t>추천의 정밀성이 떨어지는 문제</a:t>
            </a:r>
            <a:endParaRPr lang="en-US" altLang="ko-KR" sz="2000" dirty="0"/>
          </a:p>
          <a:p>
            <a:pPr marL="457200" lvl="1" indent="0">
              <a:lnSpc>
                <a:spcPct val="110000"/>
              </a:lnSpc>
              <a:buFont typeface="Arial"/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→ </a:t>
            </a:r>
            <a:r>
              <a:rPr lang="ko-KR" altLang="en-US" sz="1800" b="1" dirty="0">
                <a:solidFill>
                  <a:schemeClr val="tx1"/>
                </a:solidFill>
              </a:rPr>
              <a:t>신규 콘텐츠</a:t>
            </a:r>
            <a:r>
              <a:rPr lang="en-US" altLang="ko-KR" sz="1800" b="1" dirty="0">
                <a:solidFill>
                  <a:schemeClr val="tx1"/>
                </a:solidFill>
              </a:rPr>
              <a:t>/</a:t>
            </a:r>
            <a:r>
              <a:rPr lang="ko-KR" altLang="en-US" sz="1800" b="1" dirty="0">
                <a:solidFill>
                  <a:schemeClr val="tx1"/>
                </a:solidFill>
              </a:rPr>
              <a:t>가입자에 대해서는 </a:t>
            </a:r>
            <a:r>
              <a:rPr lang="en-US" altLang="ko-KR" sz="1800" b="1" dirty="0">
                <a:solidFill>
                  <a:schemeClr val="tx1"/>
                </a:solidFill>
              </a:rPr>
              <a:t>CBF</a:t>
            </a:r>
            <a:r>
              <a:rPr lang="ko-KR" altLang="en-US" sz="1800" b="1" dirty="0">
                <a:solidFill>
                  <a:schemeClr val="tx1"/>
                </a:solidFill>
              </a:rPr>
              <a:t>로</a:t>
            </a:r>
            <a:r>
              <a:rPr lang="en-US" altLang="ko-KR" sz="1800" b="1" dirty="0">
                <a:solidFill>
                  <a:schemeClr val="tx1"/>
                </a:solidFill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</a:rPr>
              <a:t>충분한 데이터가 쌓인 후부터는 </a:t>
            </a:r>
            <a:r>
              <a:rPr lang="en-US" altLang="ko-KR" sz="1800" b="1" dirty="0">
                <a:solidFill>
                  <a:schemeClr val="tx1"/>
                </a:solidFill>
              </a:rPr>
              <a:t>CF</a:t>
            </a:r>
            <a:r>
              <a:rPr lang="ko-KR" altLang="en-US" sz="1800" b="1" dirty="0">
                <a:solidFill>
                  <a:schemeClr val="tx1"/>
                </a:solidFill>
              </a:rPr>
              <a:t>로 추천하는 방식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10000"/>
              </a:lnSpc>
              <a:buFont typeface="Arial"/>
              <a:buNone/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예시 </a:t>
            </a:r>
            <a:r>
              <a:rPr lang="en-US" altLang="ko-KR" sz="2400" dirty="0"/>
              <a:t>- </a:t>
            </a:r>
            <a:r>
              <a:rPr lang="ko-KR" altLang="ko-KR" sz="2400" dirty="0" err="1"/>
              <a:t>Netfli</a:t>
            </a:r>
            <a:r>
              <a:rPr lang="en-US" altLang="ko-KR" sz="2400" dirty="0"/>
              <a:t>x </a:t>
            </a:r>
          </a:p>
          <a:p>
            <a:pPr marL="114300" indent="0">
              <a:lnSpc>
                <a:spcPct val="110000"/>
              </a:lnSpc>
              <a:buNone/>
            </a:pPr>
            <a:r>
              <a:rPr lang="en-US" altLang="ko-KR" sz="2000" dirty="0"/>
              <a:t>: </a:t>
            </a:r>
            <a:r>
              <a:rPr lang="ko-KR" altLang="ko-KR" sz="2000" dirty="0"/>
              <a:t>사용자가 높게 평가했던(</a:t>
            </a:r>
            <a:r>
              <a:rPr lang="ko-KR" altLang="ko-KR" sz="2000" dirty="0" err="1"/>
              <a:t>content-based</a:t>
            </a:r>
            <a:r>
              <a:rPr lang="ko-KR" altLang="ko-KR" sz="2000" dirty="0"/>
              <a:t>)영화와 비슷한 특성을 띄는 영화를 추천 </a:t>
            </a:r>
            <a:endParaRPr lang="en-US" altLang="ko-KR" sz="2000" dirty="0"/>
          </a:p>
          <a:p>
            <a:pPr marL="114300" indent="0">
              <a:lnSpc>
                <a:spcPct val="110000"/>
              </a:lnSpc>
              <a:buNone/>
            </a:pPr>
            <a:r>
              <a:rPr lang="en-US" altLang="ko-KR" sz="2000" dirty="0"/>
              <a:t>&amp; </a:t>
            </a:r>
            <a:r>
              <a:rPr lang="ko-KR" altLang="ko-KR" sz="2000" dirty="0"/>
              <a:t>비슷한 사용자(</a:t>
            </a:r>
            <a:r>
              <a:rPr lang="ko-KR" altLang="ko-KR" sz="2000" dirty="0" err="1"/>
              <a:t>collaborate</a:t>
            </a:r>
            <a:r>
              <a:rPr lang="ko-KR" altLang="ko-KR" sz="2000" dirty="0"/>
              <a:t>)들의 검색 습관과 시청을 </a:t>
            </a:r>
            <a:r>
              <a:rPr lang="ko-KR" altLang="ko-KR" sz="2000" dirty="0" err="1"/>
              <a:t>비교함으로서</a:t>
            </a:r>
            <a:r>
              <a:rPr lang="ko-KR" altLang="ko-KR" sz="2000" dirty="0"/>
              <a:t> 추천</a:t>
            </a:r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6842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260989E-B76C-5D4D-9CDD-E42A3150DDFF}"/>
              </a:ext>
            </a:extLst>
          </p:cNvPr>
          <p:cNvSpPr txBox="1">
            <a:spLocks/>
          </p:cNvSpPr>
          <p:nvPr/>
        </p:nvSpPr>
        <p:spPr>
          <a:xfrm>
            <a:off x="428540" y="1067876"/>
            <a:ext cx="112222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부록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플랫폼별 추천 모델 적용 예시</a:t>
            </a:r>
            <a:r>
              <a:rPr lang="en-US" altLang="ko-KR" sz="54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ko-KR" altLang="en-US" sz="2000" dirty="0">
                <a:solidFill>
                  <a:schemeClr val="tx1"/>
                </a:solidFill>
              </a:rPr>
              <a:t>궁금하신 분들은 링크 확인해주세요</a:t>
            </a:r>
            <a:r>
              <a:rPr lang="en-US" altLang="ko-KR" sz="2000" dirty="0">
                <a:solidFill>
                  <a:schemeClr val="tx1"/>
                </a:solidFill>
              </a:rPr>
              <a:t>!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5CF16B3-4198-E341-97B1-206B476E97CD}"/>
              </a:ext>
            </a:extLst>
          </p:cNvPr>
          <p:cNvSpPr txBox="1">
            <a:spLocks/>
          </p:cNvSpPr>
          <p:nvPr/>
        </p:nvSpPr>
        <p:spPr>
          <a:xfrm>
            <a:off x="704615" y="2321844"/>
            <a:ext cx="10515600" cy="457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 아마존 </a:t>
            </a:r>
            <a:r>
              <a:rPr lang="en-US" altLang="ko-KR" dirty="0"/>
              <a:t>: </a:t>
            </a:r>
            <a:r>
              <a:rPr lang="ko-KR" altLang="en-US" dirty="0"/>
              <a:t>아이템 협업 필터링 사용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u="sng" dirty="0">
                <a:hlinkClick r:id="rId3"/>
              </a:rPr>
              <a:t>(https://m.blog.naver.com/sanny0314/220630765408</a:t>
            </a:r>
            <a:r>
              <a:rPr lang="en-US" altLang="ko-KR" dirty="0"/>
              <a:t>) </a:t>
            </a:r>
            <a:endParaRPr lang="ko-KR" altLang="en-US" dirty="0"/>
          </a:p>
          <a:p>
            <a:pPr fontAlgn="base">
              <a:lnSpc>
                <a:spcPct val="100000"/>
              </a:lnSpc>
            </a:pPr>
            <a:r>
              <a:rPr lang="ko-KR" altLang="en-US" dirty="0" err="1"/>
              <a:t>넷플릭스</a:t>
            </a:r>
            <a:r>
              <a:rPr lang="ko-KR" altLang="en-US" dirty="0"/>
              <a:t> </a:t>
            </a:r>
            <a:r>
              <a:rPr lang="en-US" altLang="ko-KR" dirty="0"/>
              <a:t>: ‘</a:t>
            </a:r>
            <a:r>
              <a:rPr lang="ko-KR" altLang="en-US" dirty="0"/>
              <a:t>모델 기반’ 협업 필터링 </a:t>
            </a:r>
            <a:r>
              <a:rPr lang="en-US" altLang="ko-KR" dirty="0"/>
              <a:t>- </a:t>
            </a:r>
            <a:r>
              <a:rPr lang="ko-KR" altLang="en-US" dirty="0"/>
              <a:t>나와 취향이 같은 사용자 집단을 찾아내어 그들이 좋아한 영화 추천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u="sng" dirty="0">
                <a:hlinkClick r:id="rId4"/>
              </a:rPr>
              <a:t>(https://1boon.kakao.com/scientist/700</a:t>
            </a:r>
            <a:r>
              <a:rPr lang="en-US" altLang="ko-KR" dirty="0"/>
              <a:t>) </a:t>
            </a:r>
            <a:endParaRPr lang="ko-KR" altLang="en-US" dirty="0"/>
          </a:p>
          <a:p>
            <a:pPr fontAlgn="base">
              <a:lnSpc>
                <a:spcPct val="100000"/>
              </a:lnSpc>
            </a:pPr>
            <a:r>
              <a:rPr lang="ko-KR" altLang="en-US" dirty="0"/>
              <a:t>유튜브 </a:t>
            </a:r>
            <a:r>
              <a:rPr lang="en-US" altLang="ko-KR" dirty="0"/>
              <a:t>: </a:t>
            </a:r>
            <a:r>
              <a:rPr lang="ko-KR" altLang="en-US" dirty="0"/>
              <a:t>유저 행동 데이터 기반 후보군 선정 </a:t>
            </a:r>
            <a:r>
              <a:rPr lang="en-US" altLang="ko-KR" dirty="0"/>
              <a:t>-&gt; </a:t>
            </a:r>
            <a:r>
              <a:rPr lang="ko-KR" altLang="en-US" dirty="0"/>
              <a:t>랭킹 네트워크에선 제품 </a:t>
            </a:r>
            <a:r>
              <a:rPr lang="en-US" altLang="ko-KR" dirty="0"/>
              <a:t>feature </a:t>
            </a:r>
            <a:r>
              <a:rPr lang="ko-KR" altLang="en-US" dirty="0"/>
              <a:t>반영하여 후보군의 순위 매김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u="sng" dirty="0">
                <a:hlinkClick r:id="rId5"/>
              </a:rPr>
              <a:t>(https://towardsdatascience.com/how-youtube-recommends-videos-b6e003a5ab2f</a:t>
            </a:r>
            <a:r>
              <a:rPr lang="en-US" altLang="ko-KR" dirty="0"/>
              <a:t>) </a:t>
            </a:r>
            <a:endParaRPr lang="ko-KR" altLang="en-US" dirty="0"/>
          </a:p>
          <a:p>
            <a:pPr fontAlgn="base">
              <a:lnSpc>
                <a:spcPct val="100000"/>
              </a:lnSpc>
            </a:pPr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제품 </a:t>
            </a:r>
            <a:r>
              <a:rPr lang="en-US" altLang="ko-KR" dirty="0"/>
              <a:t>feature(</a:t>
            </a:r>
            <a:r>
              <a:rPr lang="ko-KR" altLang="en-US" dirty="0" err="1"/>
              <a:t>후기수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)</a:t>
            </a:r>
            <a:r>
              <a:rPr lang="ko-KR" altLang="en-US" dirty="0"/>
              <a:t>를 설정해 가중치 부여 </a:t>
            </a:r>
            <a:r>
              <a:rPr lang="en-US" altLang="ko-KR" dirty="0"/>
              <a:t>+ </a:t>
            </a:r>
            <a:r>
              <a:rPr lang="ko-KR" altLang="en-US" dirty="0"/>
              <a:t>유저 세그먼트 정보 더함</a:t>
            </a:r>
            <a:r>
              <a:rPr lang="en-US" altLang="ko-KR" dirty="0"/>
              <a:t>(</a:t>
            </a:r>
            <a:r>
              <a:rPr lang="ko-KR" altLang="en-US" dirty="0"/>
              <a:t>구매이력</a:t>
            </a:r>
            <a:r>
              <a:rPr lang="en-US" altLang="ko-KR" dirty="0"/>
              <a:t>, </a:t>
            </a:r>
            <a:r>
              <a:rPr lang="ko-KR" altLang="en-US" dirty="0"/>
              <a:t>최근 본 상품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dirty="0"/>
              <a:t>(</a:t>
            </a:r>
            <a:r>
              <a:rPr lang="en-US" altLang="ko-KR" u="sng" dirty="0">
                <a:hlinkClick r:id="rId6"/>
              </a:rPr>
              <a:t>http://www.digitaltoday.co.kr/news/articleView.html?idxno=216737</a:t>
            </a:r>
            <a:r>
              <a:rPr lang="en-US" altLang="ko-KR" dirty="0"/>
              <a:t>) </a:t>
            </a:r>
            <a:endParaRPr lang="ko-KR" altLang="en-US" dirty="0"/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altLang="ko-KR" dirty="0"/>
              <a:t>(</a:t>
            </a:r>
            <a:r>
              <a:rPr lang="en-US" altLang="ko-KR" u="sng" dirty="0">
                <a:hlinkClick r:id="rId7"/>
              </a:rPr>
              <a:t>https://deview.kr/2019/schedule/276</a:t>
            </a:r>
            <a:r>
              <a:rPr lang="en-US" altLang="ko-KR" dirty="0"/>
              <a:t>) 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623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601248" y="405204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463D4-8E83-3F4A-BB61-33BEA3FA8409}"/>
              </a:ext>
            </a:extLst>
          </p:cNvPr>
          <p:cNvSpPr txBox="1"/>
          <p:nvPr/>
        </p:nvSpPr>
        <p:spPr>
          <a:xfrm>
            <a:off x="286879" y="1614066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zh-CN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Feedback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Picture 4" descr="implicit feedback recommendation 이미지 검색결과">
            <a:extLst>
              <a:ext uri="{FF2B5EF4-FFF2-40B4-BE49-F238E27FC236}">
                <a16:creationId xmlns:a16="http://schemas.microsoft.com/office/drawing/2014/main" id="{64BB20A9-3D4E-524C-B992-75ADB0DC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4" y="3142767"/>
            <a:ext cx="462279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D16F9-2D02-AE4E-9068-F38C10D8378B}"/>
              </a:ext>
            </a:extLst>
          </p:cNvPr>
          <p:cNvSpPr txBox="1"/>
          <p:nvPr/>
        </p:nvSpPr>
        <p:spPr>
          <a:xfrm>
            <a:off x="5417472" y="2638392"/>
            <a:ext cx="6553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-Collaborative Filtering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사용하는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explicit rating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존재하지 않는 경우가 많음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상품에 대한 평점을 매기지 않는 경우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-Explicit rating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신뢰할 수 없거나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data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sparsity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지나치게 큰 문제 발생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클릭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검색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장바구니 담기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좋아요 등 </a:t>
            </a:r>
            <a:r>
              <a:rPr lang="en-US" altLang="ko-KR" sz="2400" u="sng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rating</a:t>
            </a:r>
            <a:r>
              <a:rPr lang="ko-KR" altLang="en-US" sz="2400" u="sng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이 아닌 유저의 행동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으로 유저의 선호를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implicit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하게 추측해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추천에 활용해야 함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68FF01-9A2D-AC4F-9C36-718AA679B333}"/>
              </a:ext>
            </a:extLst>
          </p:cNvPr>
          <p:cNvSpPr/>
          <p:nvPr/>
        </p:nvSpPr>
        <p:spPr>
          <a:xfrm>
            <a:off x="3817272" y="4002741"/>
            <a:ext cx="1524000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81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463D4-8E83-3F4A-BB61-33BEA3FA8409}"/>
              </a:ext>
            </a:extLst>
          </p:cNvPr>
          <p:cNvSpPr txBox="1"/>
          <p:nvPr/>
        </p:nvSpPr>
        <p:spPr>
          <a:xfrm>
            <a:off x="286879" y="1614066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zh-CN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Feedback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8344C-8BC4-5641-A18C-6B98F6A44481}"/>
              </a:ext>
            </a:extLst>
          </p:cNvPr>
          <p:cNvSpPr txBox="1"/>
          <p:nvPr/>
        </p:nvSpPr>
        <p:spPr>
          <a:xfrm>
            <a:off x="952869" y="5674972"/>
            <a:ext cx="10952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액션을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matrix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형태로 표현할 수 있음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data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sparsity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를 어떻게 줄일 것인가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? Matrix factorization!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721F12-434F-C74C-8C02-F6623BC9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69" y="2292329"/>
            <a:ext cx="7772400" cy="326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78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9E250-5131-EC4F-8922-BFDEDD9E3E96}"/>
              </a:ext>
            </a:extLst>
          </p:cNvPr>
          <p:cNvSpPr txBox="1"/>
          <p:nvPr/>
        </p:nvSpPr>
        <p:spPr>
          <a:xfrm>
            <a:off x="4610735" y="2150819"/>
            <a:ext cx="7276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유저의 선호를 나타내는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binary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방식 고안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액션이 있으면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없으면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8EC32C-688B-2E43-BE99-8B2CBB03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4" y="1936540"/>
            <a:ext cx="3467100" cy="1314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D13638-6A6D-CD40-BE55-25785957D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" y="3343585"/>
            <a:ext cx="2924175" cy="132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332F7C-0118-C548-9BB9-D25CAF9DA1D8}"/>
              </a:ext>
            </a:extLst>
          </p:cNvPr>
          <p:cNvSpPr txBox="1"/>
          <p:nvPr/>
        </p:nvSpPr>
        <p:spPr>
          <a:xfrm>
            <a:off x="4610735" y="3563984"/>
            <a:ext cx="7276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액션이 없다고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preference=0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하는 것이 합리적일까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유저의 액션으로 유저의 선호를 표현하는 것에 대한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confidence level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고안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D1A67C-7949-C244-9433-8645ADFBB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44" y="5164050"/>
            <a:ext cx="6305550" cy="1543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467CE-33F5-1B43-8BED-F683EC3BB539}"/>
              </a:ext>
            </a:extLst>
          </p:cNvPr>
          <p:cNvSpPr txBox="1"/>
          <p:nvPr/>
        </p:nvSpPr>
        <p:spPr>
          <a:xfrm>
            <a:off x="6913652" y="5223691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MF loss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최소화하는 문제로 바뀜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C0A5E-CAA7-BD40-A9C9-A78535AE34AD}"/>
              </a:ext>
            </a:extLst>
          </p:cNvPr>
          <p:cNvSpPr txBox="1"/>
          <p:nvPr/>
        </p:nvSpPr>
        <p:spPr>
          <a:xfrm>
            <a:off x="279607" y="1482921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zh-CN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Feedback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331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847E4-299B-5D4E-8477-73AE49B76CB2}"/>
              </a:ext>
            </a:extLst>
          </p:cNvPr>
          <p:cNvSpPr txBox="1"/>
          <p:nvPr/>
        </p:nvSpPr>
        <p:spPr>
          <a:xfrm>
            <a:off x="713373" y="2123157"/>
            <a:ext cx="112268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Preference vector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confidence vector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사전에 모델 학습 이전에 결정되어 있는 값이므로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AlternatingLeastSquares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방식으로 최적화하는 것이 적절한 것으로 알려져 있음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값을 번갈아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고정시켜놓고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loss function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최소화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Implicit module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을 활용하면 쉽게 추천모델을 만들 수 있음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1AA8B4-3E9C-974E-A6F8-6FDA998141C6}"/>
              </a:ext>
            </a:extLst>
          </p:cNvPr>
          <p:cNvSpPr/>
          <p:nvPr/>
        </p:nvSpPr>
        <p:spPr>
          <a:xfrm>
            <a:off x="713373" y="4811831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자세한 내용은 아래 내용 참고</a:t>
            </a:r>
            <a:endParaRPr lang="en-US" altLang="ko-KR" dirty="0"/>
          </a:p>
          <a:p>
            <a:r>
              <a:rPr lang="en-US" altLang="ko-KR" dirty="0"/>
              <a:t>Collaborative Filtering for Implicit Feedback Datasets </a:t>
            </a:r>
            <a:r>
              <a:rPr lang="en-US" altLang="ko-KR" dirty="0">
                <a:hlinkClick r:id="rId3"/>
              </a:rPr>
              <a:t>http://yifanhu.net/PUB/cf.pdf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https://medium.com/radon-dev/als-implicit-collaborative-filtering-5ed653ba39fe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9CB81-4F05-1E49-96B9-5473C3327956}"/>
              </a:ext>
            </a:extLst>
          </p:cNvPr>
          <p:cNvSpPr txBox="1"/>
          <p:nvPr/>
        </p:nvSpPr>
        <p:spPr>
          <a:xfrm>
            <a:off x="279607" y="1482921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zh-CN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Feedback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682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23BDE-A3B9-894B-A8F9-EBC94E8C84D4}"/>
              </a:ext>
            </a:extLst>
          </p:cNvPr>
          <p:cNvSpPr txBox="1"/>
          <p:nvPr/>
        </p:nvSpPr>
        <p:spPr>
          <a:xfrm>
            <a:off x="279607" y="1482921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zh-CN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Feedback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6B16-3369-184A-B9EC-324090415CC6}"/>
              </a:ext>
            </a:extLst>
          </p:cNvPr>
          <p:cNvSpPr txBox="1"/>
          <p:nvPr/>
        </p:nvSpPr>
        <p:spPr>
          <a:xfrm>
            <a:off x="713373" y="2123157"/>
            <a:ext cx="1122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간의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similarity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바탕으로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score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높은 순서대로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recommend</a:t>
            </a: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score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를 매기는 방식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?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65B0B-1C21-8F46-A84A-4E1ADC974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12" y="2967323"/>
            <a:ext cx="3457575" cy="1228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0722E8-5067-CD4C-B210-BAA017735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051111"/>
            <a:ext cx="3048000" cy="1281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477EB0-87CA-EC4C-B643-16A584018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972" y="4209217"/>
            <a:ext cx="4895850" cy="191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D9B16-D58E-9049-9052-48890BC132ED}"/>
              </a:ext>
            </a:extLst>
          </p:cNvPr>
          <p:cNvSpPr txBox="1"/>
          <p:nvPr/>
        </p:nvSpPr>
        <p:spPr>
          <a:xfrm>
            <a:off x="6323397" y="485661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2C6968-3F41-084B-B453-B6A6AAFB4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332910" y="4206424"/>
            <a:ext cx="712103" cy="1543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F63AE3-36E4-2643-9488-10892F2C9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887" y="5484921"/>
            <a:ext cx="685800" cy="800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BCF7B0-64FD-3442-B7F0-6071DA09A520}"/>
              </a:ext>
            </a:extLst>
          </p:cNvPr>
          <p:cNvSpPr txBox="1"/>
          <p:nvPr/>
        </p:nvSpPr>
        <p:spPr>
          <a:xfrm>
            <a:off x="8305800" y="4621897"/>
            <a:ext cx="3291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Item</a:t>
            </a:r>
            <a:r>
              <a:rPr lang="ko-KR" altLang="en-US" dirty="0"/>
              <a:t>과 </a:t>
            </a:r>
            <a:r>
              <a:rPr lang="en-US" altLang="ko-KR" dirty="0"/>
              <a:t>latent factor</a:t>
            </a:r>
            <a:r>
              <a:rPr lang="ko-KR" altLang="en-US" dirty="0"/>
              <a:t>의 </a:t>
            </a:r>
            <a:r>
              <a:rPr lang="en-US" altLang="ko-KR" dirty="0"/>
              <a:t>matrix</a:t>
            </a:r>
          </a:p>
          <a:p>
            <a:r>
              <a:rPr lang="en-US" altLang="ko-KR" dirty="0"/>
              <a:t>*</a:t>
            </a:r>
          </a:p>
          <a:p>
            <a:r>
              <a:rPr lang="en-US" altLang="ko-KR" dirty="0"/>
              <a:t>Transpose of </a:t>
            </a:r>
            <a:r>
              <a:rPr lang="en-US" altLang="ko-KR" dirty="0" err="1"/>
              <a:t>i-th</a:t>
            </a:r>
            <a:r>
              <a:rPr lang="en-US" altLang="ko-KR" dirty="0"/>
              <a:t> item vector</a:t>
            </a:r>
          </a:p>
          <a:p>
            <a:r>
              <a:rPr lang="en-US" altLang="ko-KR" dirty="0"/>
              <a:t>(matrix V</a:t>
            </a:r>
            <a:r>
              <a:rPr lang="ko-KR" altLang="en-US" dirty="0"/>
              <a:t>의 </a:t>
            </a:r>
            <a:r>
              <a:rPr lang="en-US" altLang="ko-KR" dirty="0"/>
              <a:t>column vector)</a:t>
            </a:r>
          </a:p>
        </p:txBody>
      </p:sp>
    </p:spTree>
    <p:extLst>
      <p:ext uri="{BB962C8B-B14F-4D97-AF65-F5344CB8AC3E}">
        <p14:creationId xmlns:p14="http://schemas.microsoft.com/office/powerpoint/2010/main" val="1960916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86F24-A2AD-6E49-BB5A-4B06297D0A25}"/>
              </a:ext>
            </a:extLst>
          </p:cNvPr>
          <p:cNvSpPr txBox="1"/>
          <p:nvPr/>
        </p:nvSpPr>
        <p:spPr>
          <a:xfrm>
            <a:off x="4708854" y="1354535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module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불러온다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5693DD-6AFC-C142-AE88-6727581D4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17"/>
            <a:ext cx="1990725" cy="56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26FFFA-33DF-5443-BCA5-CCCBD394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6" y="1954952"/>
            <a:ext cx="4619625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405B1-2C04-D74D-A985-400A32C80C0B}"/>
              </a:ext>
            </a:extLst>
          </p:cNvPr>
          <p:cNvSpPr txBox="1"/>
          <p:nvPr/>
        </p:nvSpPr>
        <p:spPr>
          <a:xfrm>
            <a:off x="4691133" y="1891591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feedback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불러온다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EADCF2F-8921-B842-9CBF-E31BD6AA9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71065"/>
              </p:ext>
            </p:extLst>
          </p:nvPr>
        </p:nvGraphicFramePr>
        <p:xfrm>
          <a:off x="8864974" y="1460374"/>
          <a:ext cx="29564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487">
                  <a:extLst>
                    <a:ext uri="{9D8B030D-6E8A-4147-A177-3AD203B41FA5}">
                      <a16:colId xmlns:a16="http://schemas.microsoft.com/office/drawing/2014/main" val="107692040"/>
                    </a:ext>
                  </a:extLst>
                </a:gridCol>
                <a:gridCol w="985487">
                  <a:extLst>
                    <a:ext uri="{9D8B030D-6E8A-4147-A177-3AD203B41FA5}">
                      <a16:colId xmlns:a16="http://schemas.microsoft.com/office/drawing/2014/main" val="3648931777"/>
                    </a:ext>
                  </a:extLst>
                </a:gridCol>
                <a:gridCol w="985487">
                  <a:extLst>
                    <a:ext uri="{9D8B030D-6E8A-4147-A177-3AD203B41FA5}">
                      <a16:colId xmlns:a16="http://schemas.microsoft.com/office/drawing/2014/main" val="1165984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artist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plays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15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12345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Lauv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82112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EAC2545-77F9-5740-87AD-3855A4563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04" y="2213364"/>
            <a:ext cx="6618079" cy="2493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0DFE78-3035-3F4B-B5D6-83F9935528AD}"/>
              </a:ext>
            </a:extLst>
          </p:cNvPr>
          <p:cNvSpPr txBox="1"/>
          <p:nvPr/>
        </p:nvSpPr>
        <p:spPr>
          <a:xfrm>
            <a:off x="6342530" y="6449967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confidence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2988C8-3761-D84B-8252-EDE821B96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3" y="4689194"/>
            <a:ext cx="8915400" cy="476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3AF8F2-FED6-0041-B07D-4699EFB35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18" y="4989089"/>
            <a:ext cx="5677489" cy="18542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A30197-ADA5-5A45-8C79-D21C633B7A44}"/>
              </a:ext>
            </a:extLst>
          </p:cNvPr>
          <p:cNvSpPr txBox="1"/>
          <p:nvPr/>
        </p:nvSpPr>
        <p:spPr>
          <a:xfrm>
            <a:off x="6835424" y="4258859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맞는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matrix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변환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140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B5BEF-3321-6940-94F9-36A6289D1830}"/>
              </a:ext>
            </a:extLst>
          </p:cNvPr>
          <p:cNvSpPr txBox="1"/>
          <p:nvPr/>
        </p:nvSpPr>
        <p:spPr>
          <a:xfrm>
            <a:off x="5468244" y="201445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1B8C96-0045-C04A-B41B-1D135C02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7" y="2932174"/>
            <a:ext cx="5638800" cy="3152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5F0B26-9FED-F649-828B-C83D8A90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16" y="2667527"/>
            <a:ext cx="4491037" cy="3654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0AAD2-056E-3B4E-8963-7323B130D5B8}"/>
              </a:ext>
            </a:extLst>
          </p:cNvPr>
          <p:cNvSpPr txBox="1"/>
          <p:nvPr/>
        </p:nvSpPr>
        <p:spPr>
          <a:xfrm>
            <a:off x="171180" y="2336804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</a:t>
            </a:r>
            <a:r>
              <a:rPr lang="en-US" altLang="ko-KR" dirty="0"/>
              <a:t>item(</a:t>
            </a:r>
            <a:r>
              <a:rPr lang="en-US" altLang="ko-KR" dirty="0" err="1"/>
              <a:t>item_id</a:t>
            </a:r>
            <a:r>
              <a:rPr lang="en-US" altLang="ko-KR" dirty="0"/>
              <a:t>=127068)</a:t>
            </a:r>
            <a:r>
              <a:rPr lang="ko-KR" altLang="en-US" dirty="0"/>
              <a:t>과 유사한 </a:t>
            </a:r>
            <a:r>
              <a:rPr lang="en-US" altLang="ko-KR" dirty="0"/>
              <a:t>item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2D78A-5E3F-7843-B187-A93F6CAB6420}"/>
              </a:ext>
            </a:extLst>
          </p:cNvPr>
          <p:cNvSpPr txBox="1"/>
          <p:nvPr/>
        </p:nvSpPr>
        <p:spPr>
          <a:xfrm>
            <a:off x="6932552" y="214781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</a:t>
            </a:r>
            <a:r>
              <a:rPr lang="en-US" altLang="ko-KR" dirty="0" err="1"/>
              <a:t>user_id</a:t>
            </a:r>
            <a:r>
              <a:rPr lang="ko-KR" altLang="en-US" dirty="0"/>
              <a:t>에 대한 추천 </a:t>
            </a:r>
            <a:r>
              <a:rPr lang="en-US" altLang="ko-KR" dirty="0"/>
              <a:t>item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F630C-B844-0443-882B-EE6D83DCA409}"/>
              </a:ext>
            </a:extLst>
          </p:cNvPr>
          <p:cNvSpPr txBox="1"/>
          <p:nvPr/>
        </p:nvSpPr>
        <p:spPr>
          <a:xfrm>
            <a:off x="8264768" y="3644153"/>
            <a:ext cx="3525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FF00"/>
                </a:highlight>
              </a:rPr>
              <a:t>편리해 보이지만</a:t>
            </a:r>
            <a:r>
              <a:rPr lang="en-US" altLang="ko-KR" dirty="0">
                <a:highlight>
                  <a:srgbClr val="FFFF00"/>
                </a:highlight>
              </a:rPr>
              <a:t>, data sparsity</a:t>
            </a:r>
            <a:r>
              <a:rPr lang="ko-KR" altLang="en-US" dirty="0">
                <a:highlight>
                  <a:srgbClr val="FFFF00"/>
                </a:highlight>
              </a:rPr>
              <a:t>가 </a:t>
            </a:r>
            <a:r>
              <a:rPr lang="en-US" altLang="ko-KR" dirty="0">
                <a:highlight>
                  <a:srgbClr val="FFFF00"/>
                </a:highlight>
              </a:rPr>
              <a:t>quality</a:t>
            </a:r>
            <a:r>
              <a:rPr lang="ko-KR" altLang="en-US" dirty="0">
                <a:highlight>
                  <a:srgbClr val="FFFF00"/>
                </a:highlight>
              </a:rPr>
              <a:t>에 영향을 크게 미쳐서 주의 필요</a:t>
            </a:r>
            <a:r>
              <a:rPr lang="en-US" altLang="ko-KR" dirty="0">
                <a:highlight>
                  <a:srgbClr val="FFFF00"/>
                </a:highlight>
              </a:rPr>
              <a:t>!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1813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753CB30-0F31-1041-A398-16D01283A397}"/>
              </a:ext>
            </a:extLst>
          </p:cNvPr>
          <p:cNvSpPr txBox="1">
            <a:spLocks/>
          </p:cNvSpPr>
          <p:nvPr/>
        </p:nvSpPr>
        <p:spPr>
          <a:xfrm>
            <a:off x="541244" y="15663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차원이란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8AABBBF-D20B-504B-84EC-9CAE7F253962}"/>
              </a:ext>
            </a:extLst>
          </p:cNvPr>
          <p:cNvSpPr txBox="1">
            <a:spLocks/>
          </p:cNvSpPr>
          <p:nvPr/>
        </p:nvSpPr>
        <p:spPr>
          <a:xfrm>
            <a:off x="541244" y="2611357"/>
            <a:ext cx="10515600" cy="52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ko-KR" altLang="en-US" dirty="0"/>
              <a:t>기하학적으로 보면 차원은 이렇게 이해하는 경우가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….?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AA5B7FE-2F1B-E344-AACA-52E3A98A6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912" y="3567825"/>
            <a:ext cx="3657600" cy="1219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53F031-7D9C-A445-8B0F-0928DF13867B}"/>
              </a:ext>
            </a:extLst>
          </p:cNvPr>
          <p:cNvSpPr/>
          <p:nvPr/>
        </p:nvSpPr>
        <p:spPr>
          <a:xfrm>
            <a:off x="738466" y="5222057"/>
            <a:ext cx="673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800" dirty="0"/>
              <a:t>그러나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데이터에 대해서 이야기할 때의 차원은 다르다</a:t>
            </a:r>
            <a:r>
              <a:rPr kumimoji="1" lang="en-US" altLang="ko-KR" sz="1800" dirty="0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23BDE-A3B9-894B-A8F9-EBC94E8C84D4}"/>
              </a:ext>
            </a:extLst>
          </p:cNvPr>
          <p:cNvSpPr txBox="1"/>
          <p:nvPr/>
        </p:nvSpPr>
        <p:spPr>
          <a:xfrm>
            <a:off x="279607" y="1482921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zh-CN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Implicit Feedback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680B3-9943-5C44-8FE2-815507BCF217}"/>
              </a:ext>
            </a:extLst>
          </p:cNvPr>
          <p:cNvSpPr txBox="1"/>
          <p:nvPr/>
        </p:nvSpPr>
        <p:spPr>
          <a:xfrm>
            <a:off x="541244" y="2642408"/>
            <a:ext cx="1122689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Ranking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방식을 바꿀 수도 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buAutoNum type="arabicParenR"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Bayesian Personalized ranking: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user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ranked list of items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개인화해서 제공 가능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50" dirty="0">
                <a:hlinkClick r:id="rId3"/>
              </a:rPr>
              <a:t>https://towardsdatascience.com/recommender-system-using-bayesian-personalized-ranking-d30e98bba0b9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 BM 25: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tf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(item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빈도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)-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idf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역빈도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고려한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ranking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산정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유명한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(user-item interaction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이 많은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 item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이 추천 리스트에 높은 빈도로 노출되는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big head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문제를 줄일 수 있음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 </a:t>
            </a:r>
          </a:p>
          <a:p>
            <a:r>
              <a:rPr lang="en-US" altLang="ko-KR" sz="1050" dirty="0">
                <a:hlinkClick r:id="rId4"/>
              </a:rPr>
              <a:t>https://jitwo.tistory.com/8</a:t>
            </a:r>
            <a:endParaRPr lang="en-US" altLang="ko-KR" sz="1050" dirty="0"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65840B-A204-9543-8590-AF3BB8451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71" y="6079055"/>
            <a:ext cx="7791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5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583BA-703D-8C40-A01E-B78EAD5777E7}"/>
              </a:ext>
            </a:extLst>
          </p:cNvPr>
          <p:cNvSpPr txBox="1"/>
          <p:nvPr/>
        </p:nvSpPr>
        <p:spPr>
          <a:xfrm>
            <a:off x="541244" y="1571064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ko-KR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Item2vec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CADC5-B5B4-B243-93FE-FF99E1BD5992}"/>
              </a:ext>
            </a:extLst>
          </p:cNvPr>
          <p:cNvSpPr txBox="1"/>
          <p:nvPr/>
        </p:nvSpPr>
        <p:spPr>
          <a:xfrm>
            <a:off x="652556" y="2263995"/>
            <a:ext cx="1122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Word2Vec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C7652-06E3-B84D-8595-ADBB17F88B14}"/>
              </a:ext>
            </a:extLst>
          </p:cNvPr>
          <p:cNvSpPr txBox="1"/>
          <p:nvPr/>
        </p:nvSpPr>
        <p:spPr>
          <a:xfrm>
            <a:off x="635432" y="6136052"/>
            <a:ext cx="838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3"/>
              </a:rPr>
              <a:t>https://www.analyticsvidhya.com/blog/2019/07/how-to-build-recommendation-system-word2vec-python/</a:t>
            </a:r>
            <a:endParaRPr lang="en-US" altLang="ko-KR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323A3F-0607-6446-8F2F-2D937DFF4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78" y="3394315"/>
            <a:ext cx="6121750" cy="9362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7DB655-492D-8846-B34B-87ECC716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353" y="1839463"/>
            <a:ext cx="2409825" cy="4676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19F1A4-3016-3D4F-97D7-ABD96DA5F044}"/>
              </a:ext>
            </a:extLst>
          </p:cNvPr>
          <p:cNvSpPr txBox="1"/>
          <p:nvPr/>
        </p:nvSpPr>
        <p:spPr>
          <a:xfrm>
            <a:off x="5593976" y="3223177"/>
            <a:ext cx="320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Sentence </a:t>
            </a:r>
            <a:r>
              <a:rPr lang="en-US" altLang="ko-KR" sz="2000" dirty="0">
                <a:sym typeface="Wingdings" panose="05000000000000000000" pitchFamily="2" charset="2"/>
              </a:rPr>
              <a:t>to training data</a:t>
            </a:r>
            <a:endParaRPr lang="ko-KR" altLang="en-US" sz="2000" dirty="0"/>
          </a:p>
        </p:txBody>
      </p:sp>
      <p:sp>
        <p:nvSpPr>
          <p:cNvPr id="11" name="화살표: 오른쪽 13">
            <a:extLst>
              <a:ext uri="{FF2B5EF4-FFF2-40B4-BE49-F238E27FC236}">
                <a16:creationId xmlns:a16="http://schemas.microsoft.com/office/drawing/2014/main" id="{18C78C95-4F83-F04A-A5C3-91489627B362}"/>
              </a:ext>
            </a:extLst>
          </p:cNvPr>
          <p:cNvSpPr/>
          <p:nvPr/>
        </p:nvSpPr>
        <p:spPr>
          <a:xfrm>
            <a:off x="6765521" y="3767676"/>
            <a:ext cx="1600200" cy="3292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95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583BA-703D-8C40-A01E-B78EAD5777E7}"/>
              </a:ext>
            </a:extLst>
          </p:cNvPr>
          <p:cNvSpPr txBox="1"/>
          <p:nvPr/>
        </p:nvSpPr>
        <p:spPr>
          <a:xfrm>
            <a:off x="541244" y="1571064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ko-KR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Item2vec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F9001-04BF-2548-ACBD-BEAD646E4B8F}"/>
              </a:ext>
            </a:extLst>
          </p:cNvPr>
          <p:cNvSpPr txBox="1"/>
          <p:nvPr/>
        </p:nvSpPr>
        <p:spPr>
          <a:xfrm>
            <a:off x="713373" y="2123157"/>
            <a:ext cx="1122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Word2Vec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B38B2-146D-1A49-9F43-55FF9F06B32D}"/>
              </a:ext>
            </a:extLst>
          </p:cNvPr>
          <p:cNvSpPr txBox="1"/>
          <p:nvPr/>
        </p:nvSpPr>
        <p:spPr>
          <a:xfrm>
            <a:off x="696249" y="5995214"/>
            <a:ext cx="838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3"/>
              </a:rPr>
              <a:t>https://www.analyticsvidhya.com/blog/2019/07/how-to-build-recommendation-system-word2vec-python/</a:t>
            </a:r>
            <a:endParaRPr lang="en-US" altLang="ko-KR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759AC-5898-2642-87FC-9A21288018BC}"/>
              </a:ext>
            </a:extLst>
          </p:cNvPr>
          <p:cNvSpPr txBox="1"/>
          <p:nvPr/>
        </p:nvSpPr>
        <p:spPr>
          <a:xfrm>
            <a:off x="5645150" y="3118637"/>
            <a:ext cx="6089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Input: one hot encoded vectors</a:t>
            </a:r>
          </a:p>
          <a:p>
            <a:r>
              <a:rPr lang="en-US" altLang="ko-KR" sz="2400" dirty="0"/>
              <a:t>(A</a:t>
            </a:r>
            <a:r>
              <a:rPr lang="ko-KR" altLang="en-US" sz="2400" dirty="0"/>
              <a:t>가 </a:t>
            </a:r>
            <a:r>
              <a:rPr lang="en-US" altLang="ko-KR" sz="2400" dirty="0"/>
              <a:t>B</a:t>
            </a:r>
            <a:r>
              <a:rPr lang="ko-KR" altLang="en-US" sz="2400" dirty="0"/>
              <a:t>옆에 있다 </a:t>
            </a:r>
            <a:r>
              <a:rPr lang="en-US" altLang="ko-KR" sz="2400" dirty="0"/>
              <a:t>1, </a:t>
            </a:r>
            <a:r>
              <a:rPr lang="ko-KR" altLang="en-US" sz="2400" dirty="0"/>
              <a:t>없다 </a:t>
            </a:r>
            <a:r>
              <a:rPr lang="en-US" altLang="ko-KR" sz="2400" dirty="0"/>
              <a:t>0)</a:t>
            </a:r>
          </a:p>
          <a:p>
            <a:endParaRPr lang="en-US" altLang="ko-KR" sz="2400" dirty="0"/>
          </a:p>
          <a:p>
            <a:r>
              <a:rPr lang="en-US" altLang="ko-KR" sz="2400" dirty="0"/>
              <a:t>Output: </a:t>
            </a:r>
            <a:r>
              <a:rPr lang="ko-KR" altLang="en-US" sz="2400" dirty="0"/>
              <a:t>한 단어가 다른 단어 옆에 있을 확률</a:t>
            </a:r>
            <a:endParaRPr lang="en-US" altLang="ko-KR" sz="2400" dirty="0"/>
          </a:p>
          <a:p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단어 간 </a:t>
            </a:r>
            <a:r>
              <a:rPr lang="en-US" altLang="ko-KR" sz="2400" dirty="0">
                <a:sym typeface="Wingdings" panose="05000000000000000000" pitchFamily="2" charset="2"/>
              </a:rPr>
              <a:t>similarity </a:t>
            </a:r>
            <a:r>
              <a:rPr lang="ko-KR" altLang="en-US" sz="2400" dirty="0">
                <a:sym typeface="Wingdings" panose="05000000000000000000" pitchFamily="2" charset="2"/>
              </a:rPr>
              <a:t>계산 결과를 바탕으로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84D674-AD2B-664C-B970-C7F603981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691720"/>
            <a:ext cx="4219855" cy="28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55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583BA-703D-8C40-A01E-B78EAD5777E7}"/>
              </a:ext>
            </a:extLst>
          </p:cNvPr>
          <p:cNvSpPr txBox="1"/>
          <p:nvPr/>
        </p:nvSpPr>
        <p:spPr>
          <a:xfrm>
            <a:off x="541244" y="1571064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ko-KR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Item2vec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CA077-10FB-6C4D-AD42-7606DBD546F7}"/>
              </a:ext>
            </a:extLst>
          </p:cNvPr>
          <p:cNvSpPr txBox="1"/>
          <p:nvPr/>
        </p:nvSpPr>
        <p:spPr>
          <a:xfrm>
            <a:off x="696249" y="6317942"/>
            <a:ext cx="838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3"/>
              </a:rPr>
              <a:t>https://www.analyticsvidhya.com/blog/2019/07/how-to-build-recommendation-system-word2vec-python/</a:t>
            </a:r>
            <a:endParaRPr lang="en-US" altLang="ko-KR" sz="10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027FAF-DAF8-644A-A66F-26ACAE07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01154"/>
            <a:ext cx="6097253" cy="2770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58297D-152A-754E-84B4-343FCD557BEA}"/>
              </a:ext>
            </a:extLst>
          </p:cNvPr>
          <p:cNvSpPr txBox="1"/>
          <p:nvPr/>
        </p:nvSpPr>
        <p:spPr>
          <a:xfrm>
            <a:off x="-113674" y="5675259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Purchase history</a:t>
            </a:r>
            <a:r>
              <a:rPr lang="ko-KR" altLang="en-US" sz="2400" dirty="0"/>
              <a:t>를 </a:t>
            </a:r>
            <a:r>
              <a:rPr lang="en-US" altLang="ko-KR" sz="2400" dirty="0"/>
              <a:t>sentence</a:t>
            </a:r>
            <a:r>
              <a:rPr lang="ko-KR" altLang="en-US" sz="2400" dirty="0"/>
              <a:t>처럼 활용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6FC237-C9DB-7E4A-ABF4-EA2B5F94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060273"/>
            <a:ext cx="2134012" cy="335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85C5B-BD34-024E-882D-131F4527F1BD}"/>
              </a:ext>
            </a:extLst>
          </p:cNvPr>
          <p:cNvSpPr txBox="1"/>
          <p:nvPr/>
        </p:nvSpPr>
        <p:spPr>
          <a:xfrm>
            <a:off x="6096000" y="563467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Music Playlist </a:t>
            </a:r>
            <a:r>
              <a:rPr lang="ko-KR" altLang="en-US" sz="2400" dirty="0"/>
              <a:t>를 </a:t>
            </a:r>
            <a:r>
              <a:rPr lang="en-US" altLang="ko-KR" sz="2400" dirty="0"/>
              <a:t>sentence</a:t>
            </a:r>
            <a:r>
              <a:rPr lang="ko-KR" altLang="en-US" sz="2400" dirty="0"/>
              <a:t>처럼 활용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49FD7B-B377-464D-A458-2424069DC8C3}"/>
              </a:ext>
            </a:extLst>
          </p:cNvPr>
          <p:cNvSpPr/>
          <p:nvPr/>
        </p:nvSpPr>
        <p:spPr>
          <a:xfrm>
            <a:off x="696249" y="650982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hlinkClick r:id="rId6"/>
              </a:rPr>
              <a:t>https://towardsdatascience.com/using-word2vec-for-music-recommendations-bb9649ac2484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39601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583BA-703D-8C40-A01E-B78EAD5777E7}"/>
              </a:ext>
            </a:extLst>
          </p:cNvPr>
          <p:cNvSpPr txBox="1"/>
          <p:nvPr/>
        </p:nvSpPr>
        <p:spPr>
          <a:xfrm>
            <a:off x="541244" y="1571064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en-US" altLang="ko-KR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Item2vec </a:t>
            </a: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추천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CC5ECD-ECEB-DE43-A9F1-6FF1EFCBAFD5}"/>
              </a:ext>
            </a:extLst>
          </p:cNvPr>
          <p:cNvSpPr/>
          <p:nvPr/>
        </p:nvSpPr>
        <p:spPr>
          <a:xfrm>
            <a:off x="696249" y="61871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hlinkClick r:id="rId3"/>
              </a:rPr>
              <a:t>https://towardsdatascience.com/using-word2vec-for-music-recommendations-bb9649ac2484</a:t>
            </a:r>
            <a:endParaRPr lang="ko-KR" altLang="en-US" sz="10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A61E26-439D-7249-BF97-BFB663597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573" y="2136034"/>
            <a:ext cx="3168708" cy="21311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81598A-8E33-6643-B567-38B2AD13F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784" y="2156950"/>
            <a:ext cx="3366038" cy="20809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877A0A-34A6-9B45-A133-864A7F0630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3"/>
          <a:stretch/>
        </p:blipFill>
        <p:spPr>
          <a:xfrm>
            <a:off x="7575492" y="2026379"/>
            <a:ext cx="3168708" cy="2199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4D2882-EDE0-FC42-9CC8-9C95404D3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719" y="4269201"/>
            <a:ext cx="4576762" cy="19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0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D5D73A-483A-F345-99AF-67BD5619F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788" y="2597680"/>
            <a:ext cx="6248117" cy="426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45E77-2E4D-484B-8132-FD375E37C342}"/>
              </a:ext>
            </a:extLst>
          </p:cNvPr>
          <p:cNvSpPr txBox="1"/>
          <p:nvPr/>
        </p:nvSpPr>
        <p:spPr>
          <a:xfrm>
            <a:off x="541244" y="1622490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최근 동향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89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Part.2 </a:t>
            </a:r>
            <a:r>
              <a:rPr lang="ko-KR" altLang="en-US" dirty="0"/>
              <a:t>추천 모델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5A7F4-63B2-504B-B3DA-94A2FCBF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1" y="2050726"/>
            <a:ext cx="3829050" cy="48072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C872C6-5C06-9A49-8A06-6DE618BBE0ED}"/>
              </a:ext>
            </a:extLst>
          </p:cNvPr>
          <p:cNvSpPr/>
          <p:nvPr/>
        </p:nvSpPr>
        <p:spPr>
          <a:xfrm>
            <a:off x="323491" y="1933113"/>
            <a:ext cx="109104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4"/>
              </a:rPr>
              <a:t>https://medium.com/fnplus/solutions-for-real-world-challenges-a-practical-approach-to-recommendation-systems-a7bc7b9562b4</a:t>
            </a:r>
            <a:endParaRPr lang="ko-KR" altLang="en-US" sz="1000" dirty="0"/>
          </a:p>
        </p:txBody>
      </p:sp>
      <p:pic>
        <p:nvPicPr>
          <p:cNvPr id="6" name="Picture 2" descr="diversity serendipity novelty coverage 이미지 검색결과">
            <a:extLst>
              <a:ext uri="{FF2B5EF4-FFF2-40B4-BE49-F238E27FC236}">
                <a16:creationId xmlns:a16="http://schemas.microsoft.com/office/drawing/2014/main" id="{B11E8BAB-11EA-D748-AFF4-8FF1BE64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028" y="2665026"/>
            <a:ext cx="3821349" cy="24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78542-9892-FE4D-94FE-5C5493054788}"/>
              </a:ext>
            </a:extLst>
          </p:cNvPr>
          <p:cNvSpPr txBox="1"/>
          <p:nvPr/>
        </p:nvSpPr>
        <p:spPr>
          <a:xfrm>
            <a:off x="451431" y="1443176"/>
            <a:ext cx="10998200" cy="6782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419100" algn="l"/>
              </a:tabLst>
            </a:pPr>
            <a:r>
              <a:rPr lang="ko-KR" altLang="en-US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시스템을 만든다면</a:t>
            </a:r>
            <a:r>
              <a:rPr lang="en-US" altLang="ko-KR" sz="4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en-US" altLang="zh-CN" sz="48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993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D13D-504F-5848-BCC2-E7AFD87E5708}"/>
              </a:ext>
            </a:extLst>
          </p:cNvPr>
          <p:cNvSpPr txBox="1"/>
          <p:nvPr/>
        </p:nvSpPr>
        <p:spPr>
          <a:xfrm>
            <a:off x="5593976" y="34783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78149D1-209E-1D4A-87FB-DEEB978B9F1C}"/>
              </a:ext>
            </a:extLst>
          </p:cNvPr>
          <p:cNvSpPr txBox="1">
            <a:spLocks/>
          </p:cNvSpPr>
          <p:nvPr/>
        </p:nvSpPr>
        <p:spPr>
          <a:xfrm>
            <a:off x="838200" y="2456329"/>
            <a:ext cx="10515600" cy="3720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 altLang="ko-KR" dirty="0">
                <a:hlinkClick r:id="rId3"/>
              </a:rPr>
              <a:t>https://www.oss.kr/info_techtip/show/5419f4f9-12a1-4866-a713-6c07fd36e647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https://brunch.co.kr/@ambler/167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https://towardsdatascience.com/how-to-build-from-scratch-a-content-based-movie-recommender-with-natural-language-processing-25ad400eb243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https://towardsdatascience.com/how-to-build-from-scratch-a-content-based-movie-recommender-with-natural-language-processing-25ad400eb243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13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"/>
          <p:cNvSpPr txBox="1">
            <a:spLocks noGrp="1"/>
          </p:cNvSpPr>
          <p:nvPr>
            <p:ph type="ctrTitle"/>
          </p:nvPr>
        </p:nvSpPr>
        <p:spPr>
          <a:xfrm>
            <a:off x="1338942" y="3874735"/>
            <a:ext cx="9144000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altLang="ko-KR"/>
              <a:t>PART 3. </a:t>
            </a:r>
            <a:r>
              <a:rPr lang="ko-KR" altLang="en-US"/>
              <a:t>추천시스템 구현 및 심화</a:t>
            </a:r>
            <a:r>
              <a:rPr lang="en-US" altLang="ko-KR"/>
              <a:t>(appendix)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1. </a:t>
            </a:r>
            <a:r>
              <a:rPr lang="ko-KR" altLang="en-US"/>
              <a:t>데이터 특성에 대한 고찰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ko-KR" altLang="en-US"/>
              <a:t>데이터 특성에 따라 적용되는 추천 시스템이 다르다</a:t>
            </a:r>
            <a:r>
              <a:rPr lang="en-US" altLang="ko-KR"/>
              <a:t>.</a:t>
            </a:r>
            <a:endParaRPr lang="ko-KR" altLang="en-US"/>
          </a:p>
          <a:p>
            <a:pPr marL="685800" lvl="1" indent="-228600"/>
            <a:r>
              <a:rPr lang="ko-KR" altLang="en-US"/>
              <a:t>대소 비교가 가능한 데이터들은 접근하기 쉽다</a:t>
            </a:r>
            <a:r>
              <a:rPr lang="en-US" altLang="ko-KR"/>
              <a:t>.</a:t>
            </a:r>
            <a:r>
              <a:rPr lang="ko-KR" altLang="en-US"/>
              <a:t> 변수들을 이용해 수학적인 함수식을 세워서</a:t>
            </a:r>
            <a:r>
              <a:rPr lang="en-US" altLang="ko-KR"/>
              <a:t>, </a:t>
            </a:r>
            <a:r>
              <a:rPr lang="ko-KR" altLang="en-US"/>
              <a:t>결과값을 </a:t>
            </a:r>
            <a:r>
              <a:rPr lang="en-US" altLang="ko-KR"/>
              <a:t>sorting</a:t>
            </a:r>
            <a:r>
              <a:rPr lang="ko-KR" altLang="en-US"/>
              <a:t>해서 알려주면 되기 때문</a:t>
            </a:r>
            <a:endParaRPr 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 lang="en-US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45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A3E587F-4C22-E642-90F5-2EB3016392B3}"/>
              </a:ext>
            </a:extLst>
          </p:cNvPr>
          <p:cNvSpPr txBox="1">
            <a:spLocks/>
          </p:cNvSpPr>
          <p:nvPr/>
        </p:nvSpPr>
        <p:spPr>
          <a:xfrm>
            <a:off x="541244" y="14767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데이터의 차원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6820348-24B5-284C-AE7B-E0333F2279D6}"/>
              </a:ext>
            </a:extLst>
          </p:cNvPr>
          <p:cNvSpPr txBox="1">
            <a:spLocks/>
          </p:cNvSpPr>
          <p:nvPr/>
        </p:nvSpPr>
        <p:spPr>
          <a:xfrm>
            <a:off x="541244" y="2937249"/>
            <a:ext cx="10515600" cy="229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en-US" altLang="ko-KR" dirty="0"/>
              <a:t>“</a:t>
            </a:r>
            <a:r>
              <a:rPr kumimoji="1" lang="ko-KR" altLang="en-US" dirty="0"/>
              <a:t>독립변수의 개수</a:t>
            </a:r>
            <a:r>
              <a:rPr kumimoji="1" lang="en-US" altLang="ko-KR" dirty="0"/>
              <a:t>”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ko-KR" altLang="en-US" dirty="0"/>
              <a:t>어떤 결과값을 결정하는 독립변수가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결과값은 기하학적으로 볼 때 </a:t>
            </a:r>
            <a:r>
              <a:rPr kumimoji="1" lang="en-US" altLang="ko-KR" dirty="0"/>
              <a:t>6</a:t>
            </a:r>
            <a:r>
              <a:rPr kumimoji="1" lang="ko-KR" altLang="en-US" dirty="0"/>
              <a:t>차원 공간에서의 한 점으로 표현이 된다고 할 수 있다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즉 한 점을 설명하는 요소의 개수로 생각할 수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072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1. </a:t>
            </a:r>
            <a:r>
              <a:rPr lang="ko-KR" altLang="en-US"/>
              <a:t>데이터 특성에 대한 고찰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ko-KR" altLang="en-US"/>
              <a:t>데이터 특성에 따라 적용되는 추천 시스템이 다르다</a:t>
            </a:r>
            <a:r>
              <a:rPr lang="en-US" altLang="ko-KR"/>
              <a:t>.</a:t>
            </a:r>
            <a:endParaRPr lang="ko-KR" altLang="en-US"/>
          </a:p>
          <a:p>
            <a:pPr marL="685800" lvl="1" indent="-228600"/>
            <a:r>
              <a:rPr lang="ko-KR" altLang="en-US"/>
              <a:t>대소 비교가 가능한 데이터들은 접근하기 쉽다</a:t>
            </a:r>
            <a:r>
              <a:rPr lang="en-US" altLang="ko-KR"/>
              <a:t>.</a:t>
            </a:r>
            <a:r>
              <a:rPr lang="ko-KR" altLang="en-US"/>
              <a:t> 변수들을 이용해 수학적인 함수식을 세워서</a:t>
            </a:r>
            <a:r>
              <a:rPr lang="en-US" altLang="ko-KR"/>
              <a:t>, </a:t>
            </a:r>
            <a:r>
              <a:rPr lang="ko-KR" altLang="en-US"/>
              <a:t>결과값을 </a:t>
            </a:r>
            <a:r>
              <a:rPr lang="en-US" altLang="ko-KR"/>
              <a:t>sorting</a:t>
            </a:r>
            <a:r>
              <a:rPr lang="ko-KR" altLang="en-US"/>
              <a:t>해서 알려주면 되기 때문</a:t>
            </a:r>
            <a:endParaRPr lang="en-US" altLang="ko-KR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 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 lang="en-US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10B63-7D60-48E2-A194-7D4BC032E9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9341" y="3429000"/>
          <a:ext cx="33656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874">
                  <a:extLst>
                    <a:ext uri="{9D8B030D-6E8A-4147-A177-3AD203B41FA5}">
                      <a16:colId xmlns:a16="http://schemas.microsoft.com/office/drawing/2014/main" val="3121784424"/>
                    </a:ext>
                  </a:extLst>
                </a:gridCol>
                <a:gridCol w="1121874">
                  <a:extLst>
                    <a:ext uri="{9D8B030D-6E8A-4147-A177-3AD203B41FA5}">
                      <a16:colId xmlns:a16="http://schemas.microsoft.com/office/drawing/2014/main" val="1261904978"/>
                    </a:ext>
                  </a:extLst>
                </a:gridCol>
                <a:gridCol w="1121874">
                  <a:extLst>
                    <a:ext uri="{9D8B030D-6E8A-4147-A177-3AD203B41FA5}">
                      <a16:colId xmlns:a16="http://schemas.microsoft.com/office/drawing/2014/main" val="2834676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평점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8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3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12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97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1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8266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8F5A98-C657-4564-A609-1AE14979EFBC}"/>
                  </a:ext>
                </a:extLst>
              </p:cNvPr>
              <p:cNvSpPr txBox="1"/>
              <p:nvPr/>
            </p:nvSpPr>
            <p:spPr>
              <a:xfrm>
                <a:off x="6560598" y="4015927"/>
                <a:ext cx="4279037" cy="52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ex)</a:t>
                </a:r>
                <a:r>
                  <a:rPr lang="ko-KR" altLang="en-US"/>
                  <a:t> 가성비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평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/>
                  <a:t>  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8F5A98-C657-4564-A609-1AE14979E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98" y="4015927"/>
                <a:ext cx="4279037" cy="525593"/>
              </a:xfrm>
              <a:prstGeom prst="rect">
                <a:avLst/>
              </a:prstGeom>
              <a:blipFill>
                <a:blip r:embed="rId4"/>
                <a:stretch>
                  <a:fillRect l="-427" b="-5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647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1. </a:t>
            </a:r>
            <a:r>
              <a:rPr lang="ko-KR" altLang="en-US"/>
              <a:t>데이터 특성에 대한 고찰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ko-KR" altLang="en-US"/>
              <a:t>데이터 특성에 따라 적용되는 추천 시스템이 다르다</a:t>
            </a:r>
            <a:r>
              <a:rPr lang="en-US" altLang="ko-KR"/>
              <a:t>.</a:t>
            </a:r>
            <a:endParaRPr lang="ko-KR" altLang="en-US"/>
          </a:p>
          <a:p>
            <a:pPr marL="685800" lvl="1" indent="-228600"/>
            <a:r>
              <a:rPr lang="ko-KR" altLang="en-US"/>
              <a:t>대소 비교가 가능한 데이터들은 접근하기 쉽다</a:t>
            </a:r>
            <a:r>
              <a:rPr lang="en-US" altLang="ko-KR"/>
              <a:t>.</a:t>
            </a:r>
            <a:r>
              <a:rPr lang="ko-KR" altLang="en-US"/>
              <a:t> 변수들을 이용해 수학적인 함수식을 세워서</a:t>
            </a:r>
            <a:r>
              <a:rPr lang="en-US" altLang="ko-KR"/>
              <a:t>, </a:t>
            </a:r>
            <a:r>
              <a:rPr lang="ko-KR" altLang="en-US"/>
              <a:t>결과값을 </a:t>
            </a:r>
            <a:r>
              <a:rPr lang="en-US" altLang="ko-KR"/>
              <a:t>sorting</a:t>
            </a:r>
            <a:r>
              <a:rPr lang="ko-KR" altLang="en-US"/>
              <a:t>해서 알려주면 되기 때문</a:t>
            </a:r>
            <a:endParaRPr lang="en-US" altLang="ko-KR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 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 lang="en-US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410B63-7D60-48E2-A194-7D4BC032E950}"/>
              </a:ext>
            </a:extLst>
          </p:cNvPr>
          <p:cNvGraphicFramePr>
            <a:graphicFrameLocks noGrp="1"/>
          </p:cNvGraphicFramePr>
          <p:nvPr/>
        </p:nvGraphicFramePr>
        <p:xfrm>
          <a:off x="1499341" y="3429000"/>
          <a:ext cx="33656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874">
                  <a:extLst>
                    <a:ext uri="{9D8B030D-6E8A-4147-A177-3AD203B41FA5}">
                      <a16:colId xmlns:a16="http://schemas.microsoft.com/office/drawing/2014/main" val="3121784424"/>
                    </a:ext>
                  </a:extLst>
                </a:gridCol>
                <a:gridCol w="1121874">
                  <a:extLst>
                    <a:ext uri="{9D8B030D-6E8A-4147-A177-3AD203B41FA5}">
                      <a16:colId xmlns:a16="http://schemas.microsoft.com/office/drawing/2014/main" val="1261904978"/>
                    </a:ext>
                  </a:extLst>
                </a:gridCol>
                <a:gridCol w="1121874">
                  <a:extLst>
                    <a:ext uri="{9D8B030D-6E8A-4147-A177-3AD203B41FA5}">
                      <a16:colId xmlns:a16="http://schemas.microsoft.com/office/drawing/2014/main" val="2834676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평점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8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A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3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B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12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C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97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D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91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레스토랑 </a:t>
                      </a:r>
                      <a:r>
                        <a:rPr lang="en-US" altLang="ko-KR"/>
                        <a:t>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8266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8F5A98-C657-4564-A609-1AE14979EFBC}"/>
                  </a:ext>
                </a:extLst>
              </p:cNvPr>
              <p:cNvSpPr txBox="1"/>
              <p:nvPr/>
            </p:nvSpPr>
            <p:spPr>
              <a:xfrm>
                <a:off x="6560598" y="4015927"/>
                <a:ext cx="4279037" cy="52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ex)</a:t>
                </a:r>
                <a:r>
                  <a:rPr lang="ko-KR" altLang="en-US"/>
                  <a:t> 가성비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평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/>
                  <a:t>  </a:t>
                </a:r>
                <a:endParaRPr lang="ko-KR" alt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8F5A98-C657-4564-A609-1AE14979E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98" y="4015927"/>
                <a:ext cx="4279037" cy="525593"/>
              </a:xfrm>
              <a:prstGeom prst="rect">
                <a:avLst/>
              </a:prstGeom>
              <a:blipFill>
                <a:blip r:embed="rId3"/>
                <a:stretch>
                  <a:fillRect l="-427" b="-5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6FB2AC-B627-425F-8E5D-811E6B9D8E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64963" y="3429000"/>
          <a:ext cx="113732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328">
                  <a:extLst>
                    <a:ext uri="{9D8B030D-6E8A-4147-A177-3AD203B41FA5}">
                      <a16:colId xmlns:a16="http://schemas.microsoft.com/office/drawing/2014/main" val="2566024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가성비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967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1/5000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57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1/6250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00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1/3750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7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1/4000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1/5000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625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456B4-6900-43A7-BBA3-D77DED5B0333}"/>
              </a:ext>
            </a:extLst>
          </p:cNvPr>
          <p:cNvSpPr txBox="1"/>
          <p:nvPr/>
        </p:nvSpPr>
        <p:spPr>
          <a:xfrm>
            <a:off x="6462943" y="4731559"/>
            <a:ext cx="464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C, D, A = E, B </a:t>
            </a:r>
            <a:r>
              <a:rPr lang="ko-KR" altLang="en-US"/>
              <a:t>순으로 가성비가 좋다</a:t>
            </a:r>
            <a:r>
              <a:rPr lang="en-US" altLang="ko-KR"/>
              <a:t>.</a:t>
            </a:r>
          </a:p>
          <a:p>
            <a:r>
              <a:rPr lang="en-US" altLang="ko-KR"/>
              <a:t>- Simple</a:t>
            </a:r>
            <a:r>
              <a:rPr lang="ko-KR" altLang="en-US"/>
              <a:t>하게 이대로 추천해주는 하나의 방법이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909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1. </a:t>
            </a:r>
            <a:r>
              <a:rPr lang="ko-KR" altLang="en-US"/>
              <a:t>데이터 특성에 대한 고찰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ko-KR" altLang="en-US"/>
              <a:t>데이터 특성에 따라 적용되는 추천 시스템이 다르다</a:t>
            </a:r>
            <a:r>
              <a:rPr lang="en-US" altLang="ko-KR"/>
              <a:t>.</a:t>
            </a:r>
            <a:endParaRPr lang="ko-KR" alt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 altLang="en-US"/>
              <a:t>반면</a:t>
            </a:r>
            <a:r>
              <a:rPr lang="en-US" altLang="ko-KR"/>
              <a:t>, </a:t>
            </a:r>
            <a:r>
              <a:rPr lang="ko-KR" altLang="en-US"/>
              <a:t>대소 비교가 불가능한</a:t>
            </a:r>
            <a:r>
              <a:rPr lang="en-US" altLang="ko-KR"/>
              <a:t> </a:t>
            </a:r>
            <a:r>
              <a:rPr lang="ko-KR" altLang="en-US"/>
              <a:t>변수</a:t>
            </a:r>
            <a:r>
              <a:rPr lang="en-US" altLang="ko-KR"/>
              <a:t>, </a:t>
            </a:r>
            <a:r>
              <a:rPr lang="ko-KR" altLang="en-US"/>
              <a:t>대표적으로 범주형 변수</a:t>
            </a:r>
            <a:r>
              <a:rPr lang="en-US" altLang="ko-KR"/>
              <a:t>(one-hot encoding</a:t>
            </a:r>
            <a:r>
              <a:rPr lang="ko-KR" altLang="en-US"/>
              <a:t>된 변수</a:t>
            </a:r>
            <a:r>
              <a:rPr lang="en-US" altLang="ko-KR"/>
              <a:t>)</a:t>
            </a:r>
            <a:r>
              <a:rPr lang="ko-KR" altLang="en-US"/>
              <a:t>나 자연어 형태의 데이터는 직관적으로 접근하기 어렵다</a:t>
            </a:r>
            <a:r>
              <a:rPr lang="en-US" altLang="ko-KR"/>
              <a:t>.</a:t>
            </a:r>
          </a:p>
          <a:p>
            <a:pPr marL="685800" lvl="1" indent="-228600"/>
            <a:r>
              <a:rPr lang="ko-KR" altLang="en-US"/>
              <a:t>기업과의 플젝에서 </a:t>
            </a:r>
            <a:r>
              <a:rPr lang="en-US" altLang="ko-KR"/>
              <a:t>sql</a:t>
            </a:r>
            <a:r>
              <a:rPr lang="ko-KR" altLang="en-US"/>
              <a:t>을 통해 얻게 될 대부분의 데이터는 범주형 변수가 많고</a:t>
            </a:r>
            <a:r>
              <a:rPr lang="en-US" altLang="ko-KR"/>
              <a:t>, </a:t>
            </a:r>
            <a:r>
              <a:rPr lang="ko-KR" altLang="en-US"/>
              <a:t>에어비엔비</a:t>
            </a:r>
            <a:r>
              <a:rPr lang="en-US" altLang="ko-KR"/>
              <a:t>, </a:t>
            </a:r>
            <a:r>
              <a:rPr lang="ko-KR" altLang="en-US"/>
              <a:t>마이리얼트립</a:t>
            </a:r>
            <a:r>
              <a:rPr lang="en-US" altLang="ko-KR"/>
              <a:t>, </a:t>
            </a:r>
            <a:r>
              <a:rPr lang="ko-KR" altLang="en-US"/>
              <a:t>맛집탐방사이트 등 여러 사이트들에서 후기로 자연어 형태의 데이터를 가지고 있다</a:t>
            </a:r>
            <a:r>
              <a:rPr lang="en-US" altLang="ko-KR"/>
              <a:t>.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altLang="ko-KR"/>
              <a:t>State-of-the-art </a:t>
            </a:r>
            <a:r>
              <a:rPr lang="ko-KR" altLang="en-US"/>
              <a:t>모델이 명확하게 있지 않고</a:t>
            </a:r>
            <a:r>
              <a:rPr lang="en-US" altLang="ko-KR"/>
              <a:t>, </a:t>
            </a:r>
            <a:r>
              <a:rPr lang="ko-KR" altLang="en-US"/>
              <a:t>데이터 분포의 특성에 따라 여러 모델들을 귀납적으로 검증해보는 방식이 효과적일 수 있다</a:t>
            </a:r>
            <a:r>
              <a:rPr lang="en-US" altLang="ko-KR"/>
              <a:t>.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 altLang="en-US"/>
              <a:t>이 세션에서 다루는 모델들 말고도 훨씬 다양한 모델들이 있으므로</a:t>
            </a:r>
            <a:r>
              <a:rPr lang="en-US" altLang="ko-KR"/>
              <a:t>, </a:t>
            </a:r>
            <a:r>
              <a:rPr lang="ko-KR" altLang="en-US"/>
              <a:t>상황에 맞게 변형 및 추가적인 </a:t>
            </a:r>
            <a:r>
              <a:rPr lang="en-US" altLang="ko-KR"/>
              <a:t>research</a:t>
            </a:r>
            <a:r>
              <a:rPr lang="ko-KR" altLang="en-US"/>
              <a:t>가 요구된다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3667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1861410"/>
            <a:ext cx="10515600" cy="425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en-US" altLang="ko-KR"/>
              <a:t>UCI machine</a:t>
            </a:r>
            <a:r>
              <a:rPr lang="ko-KR" altLang="en-US"/>
              <a:t> </a:t>
            </a:r>
            <a:r>
              <a:rPr lang="en-US" altLang="ko-KR"/>
              <a:t>learning</a:t>
            </a:r>
            <a:r>
              <a:rPr lang="ko-KR" altLang="en-US"/>
              <a:t> </a:t>
            </a:r>
            <a:r>
              <a:rPr lang="en-US" altLang="ko-KR"/>
              <a:t>repository</a:t>
            </a:r>
            <a:r>
              <a:rPr lang="ko-KR" altLang="en-US"/>
              <a:t>에서 제공하는</a:t>
            </a:r>
            <a:r>
              <a:rPr lang="en-US" altLang="ko-KR"/>
              <a:t>, </a:t>
            </a:r>
            <a:r>
              <a:rPr lang="ko-KR" altLang="en-US"/>
              <a:t>온라인 소매 데이터셋을 이용하여 추천 시스템을 만들어볼 예정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r>
              <a:rPr lang="ko-KR" altLang="en-US"/>
              <a:t>이용할 모델은 다음과 같다</a:t>
            </a:r>
            <a:r>
              <a:rPr lang="en-US" altLang="ko-KR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/>
              <a:t>	- Simple baseline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/>
              <a:t>	- </a:t>
            </a:r>
            <a:r>
              <a:rPr lang="ko-KR" altLang="en-US"/>
              <a:t>행렬 분해</a:t>
            </a:r>
            <a:r>
              <a:rPr lang="en-US" altLang="ko-KR"/>
              <a:t>(SVD)</a:t>
            </a:r>
            <a:r>
              <a:rPr lang="ko-KR" altLang="en-US"/>
              <a:t> 이용</a:t>
            </a:r>
            <a:r>
              <a:rPr lang="en-US" altLang="ko-KR"/>
              <a:t> (ALS </a:t>
            </a:r>
            <a:r>
              <a:rPr lang="ko-KR" altLang="en-US"/>
              <a:t>방식</a:t>
            </a:r>
            <a:r>
              <a:rPr lang="en-US" altLang="ko-KR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/>
              <a:t>	- Association rule </a:t>
            </a:r>
            <a:r>
              <a:rPr lang="ko-KR" altLang="en-US"/>
              <a:t>이용한 방법</a:t>
            </a:r>
            <a:r>
              <a:rPr lang="en-US" altLang="ko-KR"/>
              <a:t> (</a:t>
            </a:r>
            <a:r>
              <a:rPr lang="ko-KR" altLang="en-US"/>
              <a:t>과제</a:t>
            </a:r>
            <a:r>
              <a:rPr lang="en-US" altLang="ko-KR"/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ko-KR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/>
              <a:t>	&lt;Appendix - </a:t>
            </a:r>
            <a:r>
              <a:rPr lang="ko-KR" altLang="en-US"/>
              <a:t>심화자료</a:t>
            </a:r>
            <a:r>
              <a:rPr lang="en-US" altLang="ko-KR"/>
              <a:t>&gt;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/>
              <a:t>	- </a:t>
            </a:r>
            <a:r>
              <a:rPr lang="ko-KR" altLang="en-US"/>
              <a:t>행렬 분해</a:t>
            </a:r>
            <a:r>
              <a:rPr lang="en-US" altLang="ko-KR"/>
              <a:t>(SVD) </a:t>
            </a:r>
            <a:r>
              <a:rPr lang="ko-KR" altLang="en-US"/>
              <a:t>이용 </a:t>
            </a:r>
            <a:r>
              <a:rPr lang="en-US" altLang="ko-KR"/>
              <a:t>(SGD </a:t>
            </a:r>
            <a:r>
              <a:rPr lang="ko-KR" altLang="en-US"/>
              <a:t>방식</a:t>
            </a:r>
            <a:r>
              <a:rPr lang="en-US" altLang="ko-KR"/>
              <a:t>)	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/>
              <a:t>	- </a:t>
            </a:r>
            <a:r>
              <a:rPr lang="ko-KR" altLang="en-US"/>
              <a:t>베이즈 개인화 순위 방법 </a:t>
            </a:r>
            <a:endParaRPr lang="en-US" altLang="ko-KR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/>
              <a:t>	- RNN </a:t>
            </a:r>
            <a:r>
              <a:rPr lang="ko-KR" altLang="en-US"/>
              <a:t>이용한 방법</a:t>
            </a:r>
            <a:endParaRPr lang="en-US" altLang="ko-KR"/>
          </a:p>
          <a:p>
            <a:pPr marL="0" lvl="0" indent="0">
              <a:spcBef>
                <a:spcPts val="0"/>
              </a:spcBef>
              <a:buNone/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ko-KR" altLang="en-US"/>
              <a:t>자연어 데이터에 대한 추천 모델은 딥러닝과 자연어 처리 세션에서 간단히 다루도록 하겠음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/>
              <a:t>	</a:t>
            </a:r>
          </a:p>
          <a:p>
            <a:pPr marL="0" lvl="0" indent="0">
              <a:spcBef>
                <a:spcPts val="0"/>
              </a:spcBef>
              <a:buNone/>
            </a:pPr>
            <a:endParaRPr lang="ko-KR" altLang="en-US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797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ko-KR" altLang="en-US"/>
              <a:t>없는 모듈은 </a:t>
            </a:r>
            <a:r>
              <a:rPr lang="en-US" altLang="ko-KR"/>
              <a:t>cmd</a:t>
            </a:r>
            <a:r>
              <a:rPr lang="ko-KR" altLang="en-US"/>
              <a:t>에서 </a:t>
            </a:r>
            <a:r>
              <a:rPr lang="en-US" altLang="ko-KR"/>
              <a:t>pip install ‘</a:t>
            </a:r>
            <a:r>
              <a:rPr lang="ko-KR" altLang="en-US"/>
              <a:t>모듈이름</a:t>
            </a:r>
            <a:r>
              <a:rPr lang="en-US" altLang="ko-KR"/>
              <a:t>’ </a:t>
            </a:r>
            <a:r>
              <a:rPr lang="ko-KR" altLang="en-US"/>
              <a:t>으로 다운받으면 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6E314A-D673-498F-B1E7-0B4782F9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3429000"/>
            <a:ext cx="94297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01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en-US" altLang="ko-KR"/>
              <a:t>cd </a:t>
            </a:r>
            <a:r>
              <a:rPr lang="ko-KR" altLang="en-US"/>
              <a:t>뒤에 파일 경로를 복사해서 넣어준다</a:t>
            </a:r>
            <a:r>
              <a:rPr lang="en-US" altLang="ko-KR"/>
              <a:t>.</a:t>
            </a:r>
          </a:p>
          <a:p>
            <a:pPr marL="228600" indent="-228600">
              <a:spcBef>
                <a:spcPts val="0"/>
              </a:spcBef>
            </a:pPr>
            <a:r>
              <a:rPr lang="ko-KR" altLang="en-US"/>
              <a:t>매번 </a:t>
            </a:r>
            <a:r>
              <a:rPr lang="en-US" altLang="ko-KR"/>
              <a:t>xlsx</a:t>
            </a:r>
            <a:r>
              <a:rPr lang="ko-KR" altLang="en-US"/>
              <a:t>로 읽어드리는 것은 시간이 꽤 걸리므로</a:t>
            </a:r>
            <a:r>
              <a:rPr lang="en-US" altLang="ko-KR"/>
              <a:t>, </a:t>
            </a:r>
            <a:r>
              <a:rPr lang="ko-KR" altLang="en-US"/>
              <a:t>로딩된 사본을 </a:t>
            </a:r>
            <a:r>
              <a:rPr lang="en-US" altLang="ko-KR"/>
              <a:t>pickle</a:t>
            </a:r>
            <a:r>
              <a:rPr lang="ko-KR" altLang="en-US"/>
              <a:t>로 저장하여 이용한다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0" lvl="0" indent="0">
              <a:spcBef>
                <a:spcPts val="0"/>
              </a:spcBef>
              <a:buNone/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5F5266-01B8-4BD5-B000-50FC5A1DB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3072552"/>
            <a:ext cx="94202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02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69454D-501F-4F8C-8DAC-AC846BD3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80" y="3864006"/>
            <a:ext cx="8267700" cy="1495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B376A5-1BE9-4E6F-9B15-3F7B81BF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49" y="3332686"/>
            <a:ext cx="8131761" cy="3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4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ko-KR" altLang="en-US"/>
              <a:t>데이터 전처리함 </a:t>
            </a:r>
            <a:r>
              <a:rPr lang="en-US" altLang="ko-KR"/>
              <a:t>(</a:t>
            </a:r>
            <a:r>
              <a:rPr lang="ko-KR" altLang="en-US"/>
              <a:t>소문자로</a:t>
            </a:r>
            <a:r>
              <a:rPr lang="en-US" altLang="ko-KR"/>
              <a:t>, C</a:t>
            </a:r>
            <a:r>
              <a:rPr lang="ko-KR" altLang="en-US"/>
              <a:t>로 시작하는 </a:t>
            </a:r>
            <a:r>
              <a:rPr lang="en-US" altLang="ko-KR"/>
              <a:t>transaction </a:t>
            </a:r>
            <a:r>
              <a:rPr lang="ko-KR" altLang="en-US"/>
              <a:t>제거</a:t>
            </a:r>
            <a:r>
              <a:rPr lang="en-US" altLang="ko-KR"/>
              <a:t>, </a:t>
            </a:r>
            <a:r>
              <a:rPr lang="ko-KR" altLang="en-US"/>
              <a:t>사용자를 알 수 없는 </a:t>
            </a:r>
            <a:r>
              <a:rPr lang="en-US" altLang="ko-KR"/>
              <a:t>transaction -1</a:t>
            </a:r>
            <a:r>
              <a:rPr lang="ko-KR" altLang="en-US"/>
              <a:t>로 표시함</a:t>
            </a:r>
            <a:r>
              <a:rPr lang="en-US" altLang="ko-KR"/>
              <a:t>)</a:t>
            </a:r>
          </a:p>
          <a:p>
            <a:pPr marL="228600" lvl="0" indent="-228600">
              <a:spcBef>
                <a:spcPts val="0"/>
              </a:spcBef>
            </a:pPr>
            <a:r>
              <a:rPr lang="ko-KR" altLang="en-US"/>
              <a:t>변수 </a:t>
            </a:r>
            <a:r>
              <a:rPr lang="en-US" altLang="ko-KR"/>
              <a:t>stockcode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각 코그를 각 고유한 인덱스 번호로 매핑하여 다시 나타냄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B027C-0D81-4D34-9B43-94083A72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3542006"/>
            <a:ext cx="9344025" cy="1085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C27450-0F61-4773-B558-45CA787F5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87" y="4627856"/>
            <a:ext cx="93059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96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111588-8A1A-42CD-9FBC-E467AC46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2987529"/>
            <a:ext cx="8191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77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en-US" altLang="ko-KR"/>
              <a:t>~ 2011-10-09 / 2011-10-09 ~ 2011-11-09 / 2011-11-09 ~ </a:t>
            </a:r>
            <a:r>
              <a:rPr lang="ko-KR" altLang="en-US"/>
              <a:t>와 같이 날짜 기준으로 </a:t>
            </a:r>
            <a:r>
              <a:rPr lang="en-US" altLang="ko-KR"/>
              <a:t>training set, validation set, test set</a:t>
            </a:r>
            <a:r>
              <a:rPr lang="ko-KR" altLang="en-US"/>
              <a:t>으로 나눔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F38225-7B97-4D25-B88D-33D7F4CF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3727758"/>
            <a:ext cx="93630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7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D66F600-283B-B74D-A8BE-467D2CB941E0}"/>
              </a:ext>
            </a:extLst>
          </p:cNvPr>
          <p:cNvSpPr txBox="1">
            <a:spLocks/>
          </p:cNvSpPr>
          <p:nvPr/>
        </p:nvSpPr>
        <p:spPr>
          <a:xfrm>
            <a:off x="541244" y="15126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차원의 저주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370B87-3B46-0B4F-B98A-97130C427215}"/>
              </a:ext>
            </a:extLst>
          </p:cNvPr>
          <p:cNvSpPr txBox="1">
            <a:spLocks/>
          </p:cNvSpPr>
          <p:nvPr/>
        </p:nvSpPr>
        <p:spPr>
          <a:xfrm>
            <a:off x="541244" y="283817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ko-KR" altLang="en-US"/>
              <a:t>데이터의 차원이 증가할수록</a:t>
            </a:r>
            <a:r>
              <a:rPr kumimoji="1" lang="en-US" altLang="ko-KR"/>
              <a:t>,</a:t>
            </a:r>
            <a:r>
              <a:rPr kumimoji="1" lang="ko-KR" altLang="en-US"/>
              <a:t> 전체 차원 공간의 부피가 기하급수적으로 증가한다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그래서 동일한 개수의 데이터가</a:t>
            </a:r>
            <a:r>
              <a:rPr kumimoji="1" lang="en-US" altLang="ko-KR"/>
              <a:t>,</a:t>
            </a:r>
            <a:r>
              <a:rPr kumimoji="1" lang="ko-KR" altLang="en-US"/>
              <a:t> 해당 차원 공간에서 차지하는 부피가 기하급수적으로 작아지고</a:t>
            </a:r>
            <a:r>
              <a:rPr kumimoji="1" lang="en-US" altLang="ko-KR"/>
              <a:t>,</a:t>
            </a:r>
            <a:r>
              <a:rPr kumimoji="1" lang="ko-KR" altLang="en-US"/>
              <a:t> 밀도가 낮아진다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따라서 차원이 증가할수록 샘플 데이터의 개수가 훨씬 많이 필요하게 되는데</a:t>
            </a:r>
            <a:r>
              <a:rPr kumimoji="1" lang="en-US" altLang="ko-KR"/>
              <a:t>,</a:t>
            </a:r>
            <a:r>
              <a:rPr kumimoji="1" lang="ko-KR" altLang="en-US"/>
              <a:t> 이 어려움을 </a:t>
            </a:r>
            <a:r>
              <a:rPr kumimoji="1" lang="en-US" altLang="ko-KR"/>
              <a:t>‘</a:t>
            </a:r>
            <a:r>
              <a:rPr kumimoji="1" lang="ko-KR" altLang="en-US"/>
              <a:t>차원의 저주</a:t>
            </a:r>
            <a:r>
              <a:rPr kumimoji="1" lang="en-US" altLang="ko-KR"/>
              <a:t>’</a:t>
            </a:r>
            <a:r>
              <a:rPr kumimoji="1" lang="ko-KR" altLang="en-US"/>
              <a:t>라고 말한다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 외에도 차원이 높아지면 분류할 때 노이즈도 많아지고</a:t>
            </a:r>
            <a:r>
              <a:rPr kumimoji="1" lang="en-US" altLang="ko-KR"/>
              <a:t>,</a:t>
            </a:r>
            <a:r>
              <a:rPr kumimoji="1" lang="ko-KR" altLang="en-US"/>
              <a:t> 학습과 인식 속도가 느려지는 등 단점이 많다</a:t>
            </a:r>
            <a:r>
              <a:rPr kumimoji="1" lang="en-US" altLang="ko-KR"/>
              <a:t>..!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896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6F08C6-A935-4681-87E5-83C11AE9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98" y="3766045"/>
            <a:ext cx="9115425" cy="2647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5CBC5F-5020-47C7-8342-2D6F3D4D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0" y="1517104"/>
            <a:ext cx="8191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71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1FFB1-3E10-4168-9E1C-B6346244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76" y="0"/>
            <a:ext cx="10332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98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28139C-0553-489C-A425-3EE0974A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13073" cy="685800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07AD89-AB49-4794-93CB-AA96FB608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8443" y="2391453"/>
            <a:ext cx="6383045" cy="14437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ko-KR"/>
              <a:t>Precision(</a:t>
            </a:r>
            <a:r>
              <a:rPr lang="ko-KR" altLang="en-US"/>
              <a:t>정밀도</a:t>
            </a:r>
            <a:r>
              <a:rPr lang="en-US" altLang="ko-KR"/>
              <a:t>): </a:t>
            </a:r>
            <a:r>
              <a:rPr lang="ko-KR" altLang="en-US"/>
              <a:t>우리가 총 추천해준 개수 중에서 실제로 사용자가 구매한 항목 수</a:t>
            </a:r>
            <a:endParaRPr lang="en-US" altLang="ko-KR"/>
          </a:p>
          <a:p>
            <a:r>
              <a:rPr lang="ko-KR" altLang="en-US"/>
              <a:t>우선 가장 자주 구매된 항목 </a:t>
            </a:r>
            <a:r>
              <a:rPr lang="en-US" altLang="ko-KR"/>
              <a:t>5</a:t>
            </a:r>
            <a:r>
              <a:rPr lang="ko-KR" altLang="en-US"/>
              <a:t>개를 모든 사용자에게 추천해줌 </a:t>
            </a:r>
            <a:r>
              <a:rPr lang="en-US" altLang="ko-KR"/>
              <a:t>: 6.4%</a:t>
            </a:r>
          </a:p>
          <a:p>
            <a:pPr marL="114300" indent="0">
              <a:buNone/>
            </a:pPr>
            <a:endParaRPr lang="en-US" altLang="ko-KR"/>
          </a:p>
          <a:p>
            <a:pPr marL="114300" indent="0">
              <a:buNone/>
            </a:pPr>
            <a:endParaRPr lang="en-US" altLang="ko-KR"/>
          </a:p>
          <a:p>
            <a:pPr marL="114300" indent="0">
              <a:buNone/>
            </a:pPr>
            <a:endParaRPr lang="en-US" altLang="ko-KR"/>
          </a:p>
          <a:p>
            <a:pPr marL="11430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1836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28139C-0553-489C-A425-3EE0974A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13073" cy="685800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07AD89-AB49-4794-93CB-AA96FB608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8443" y="2391453"/>
            <a:ext cx="6383045" cy="320147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ko-KR"/>
              <a:t>Precision</a:t>
            </a:r>
            <a:r>
              <a:rPr lang="ko-KR" altLang="en-US"/>
              <a:t>을 계산할 시</a:t>
            </a:r>
            <a:r>
              <a:rPr lang="en-US" altLang="ko-KR"/>
              <a:t>, invoiceno(transaction id) </a:t>
            </a:r>
            <a:r>
              <a:rPr lang="ko-KR" altLang="en-US"/>
              <a:t>단위로 </a:t>
            </a:r>
            <a:r>
              <a:rPr lang="en-US" altLang="ko-KR"/>
              <a:t>groupby</a:t>
            </a:r>
            <a:r>
              <a:rPr lang="ko-KR" altLang="en-US"/>
              <a:t> </a:t>
            </a:r>
            <a:r>
              <a:rPr lang="en-US" altLang="ko-KR"/>
              <a:t>-&gt;</a:t>
            </a:r>
            <a:r>
              <a:rPr lang="ko-KR" altLang="en-US"/>
              <a:t> 각 </a:t>
            </a:r>
            <a:r>
              <a:rPr lang="en-US" altLang="ko-KR"/>
              <a:t>transaction</a:t>
            </a:r>
            <a:r>
              <a:rPr lang="ko-KR" altLang="en-US"/>
              <a:t>마다 추천을 생성 </a:t>
            </a:r>
            <a:r>
              <a:rPr lang="en-US" altLang="ko-KR"/>
              <a:t>-&gt; </a:t>
            </a:r>
            <a:r>
              <a:rPr lang="ko-KR" altLang="en-US"/>
              <a:t>각 그룹별 정확한 예측 수 기록 </a:t>
            </a:r>
            <a:r>
              <a:rPr lang="en-US" altLang="ko-KR"/>
              <a:t>-&gt; </a:t>
            </a:r>
            <a:r>
              <a:rPr lang="ko-KR" altLang="en-US"/>
              <a:t>전체 정밀도 계산 의 방식이 가장 먼저 떠오를 것이지만</a:t>
            </a:r>
            <a:r>
              <a:rPr lang="en-US" altLang="ko-KR"/>
              <a:t>, </a:t>
            </a:r>
            <a:r>
              <a:rPr lang="ko-KR" altLang="en-US"/>
              <a:t>이는 매우 느리고 비효율적이다</a:t>
            </a:r>
            <a:r>
              <a:rPr lang="en-US" altLang="ko-KR"/>
              <a:t>. (pandas</a:t>
            </a:r>
            <a:r>
              <a:rPr lang="ko-KR" altLang="en-US"/>
              <a:t>에서 </a:t>
            </a:r>
            <a:r>
              <a:rPr lang="en-US" altLang="ko-KR"/>
              <a:t>groupby</a:t>
            </a:r>
            <a:r>
              <a:rPr lang="ko-KR" altLang="en-US"/>
              <a:t>를 구현할 때 내부적으로 불필요한 정렬을 수행하기 때문</a:t>
            </a:r>
            <a:r>
              <a:rPr lang="en-US" altLang="ko-KR"/>
              <a:t>)</a:t>
            </a:r>
          </a:p>
          <a:p>
            <a:r>
              <a:rPr lang="en-US" altLang="ko-KR"/>
              <a:t>CRS(Compressed Row Storage) </a:t>
            </a:r>
            <a:r>
              <a:rPr lang="ko-KR" altLang="en-US"/>
              <a:t>또는 </a:t>
            </a:r>
            <a:r>
              <a:rPr lang="en-US" altLang="ko-KR"/>
              <a:t>CSR(Compressed Sparse Row) </a:t>
            </a:r>
            <a:r>
              <a:rPr lang="ko-KR" altLang="en-US"/>
              <a:t>알고리즘에 착안</a:t>
            </a:r>
            <a:r>
              <a:rPr lang="en-US" altLang="ko-KR"/>
              <a:t>(</a:t>
            </a:r>
            <a:r>
              <a:rPr lang="ko-KR" altLang="en-US"/>
              <a:t>희소행렬을 표현할 때 사용</a:t>
            </a:r>
            <a:r>
              <a:rPr lang="en-US" altLang="ko-KR"/>
              <a:t>)</a:t>
            </a:r>
            <a:r>
              <a:rPr lang="ko-KR" altLang="en-US"/>
              <a:t>하여</a:t>
            </a:r>
            <a:r>
              <a:rPr lang="en-US" altLang="ko-KR"/>
              <a:t>, invoiceno</a:t>
            </a:r>
            <a:r>
              <a:rPr lang="ko-KR" altLang="en-US"/>
              <a:t>가 정렬되어 있으므로</a:t>
            </a:r>
            <a:r>
              <a:rPr lang="en-US" altLang="ko-KR"/>
              <a:t>, </a:t>
            </a:r>
            <a:r>
              <a:rPr lang="ko-KR" altLang="en-US"/>
              <a:t>바뀌는 부분의 </a:t>
            </a:r>
            <a:r>
              <a:rPr lang="en-US" altLang="ko-KR"/>
              <a:t>index</a:t>
            </a:r>
            <a:r>
              <a:rPr lang="ko-KR" altLang="en-US"/>
              <a:t>를 </a:t>
            </a:r>
            <a:r>
              <a:rPr lang="en-US" altLang="ko-KR"/>
              <a:t>array</a:t>
            </a:r>
            <a:r>
              <a:rPr lang="ko-KR" altLang="en-US"/>
              <a:t>에 담는 함수를 구현하여</a:t>
            </a:r>
            <a:r>
              <a:rPr lang="en-US" altLang="ko-KR"/>
              <a:t>, precision</a:t>
            </a:r>
            <a:r>
              <a:rPr lang="ko-KR" altLang="en-US"/>
              <a:t>을 계산해주면 훨씬 빠르다</a:t>
            </a:r>
            <a:r>
              <a:rPr lang="en-US" altLang="ko-KR"/>
              <a:t>.</a:t>
            </a:r>
          </a:p>
          <a:p>
            <a:pPr marL="114300" indent="0">
              <a:buNone/>
            </a:pPr>
            <a:endParaRPr lang="en-US" altLang="ko-KR"/>
          </a:p>
          <a:p>
            <a:pPr marL="114300" indent="0">
              <a:buNone/>
            </a:pPr>
            <a:endParaRPr lang="en-US" altLang="ko-KR"/>
          </a:p>
          <a:p>
            <a:pPr marL="114300" indent="0">
              <a:buNone/>
            </a:pPr>
            <a:endParaRPr lang="en-US" altLang="ko-KR"/>
          </a:p>
          <a:p>
            <a:pPr marL="11430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5687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457CA9-C540-4995-A52B-8A8967C65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2" y="1696244"/>
            <a:ext cx="9105900" cy="1171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9C303F-B600-4351-A2CD-0778584A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62" y="2970053"/>
            <a:ext cx="9058275" cy="38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41B0DA-1E37-406C-8579-5F5E74B0F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862" y="3506948"/>
            <a:ext cx="91154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3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28139C-0553-489C-A425-3EE0974A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13073" cy="685800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07AD89-AB49-4794-93CB-AA96FB608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8443" y="2391453"/>
            <a:ext cx="6383045" cy="247351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ko-KR"/>
              <a:t>@njit </a:t>
            </a:r>
            <a:r>
              <a:rPr lang="ko-KR" altLang="en-US"/>
              <a:t>데코레이터는 </a:t>
            </a:r>
            <a:r>
              <a:rPr lang="en-US" altLang="ko-KR"/>
              <a:t>numba</a:t>
            </a:r>
            <a:r>
              <a:rPr lang="ko-KR" altLang="en-US"/>
              <a:t>에 있는데</a:t>
            </a:r>
            <a:r>
              <a:rPr lang="en-US" altLang="ko-KR"/>
              <a:t>, </a:t>
            </a:r>
            <a:r>
              <a:rPr lang="ko-KR" altLang="en-US"/>
              <a:t>이 데코레이터는 </a:t>
            </a:r>
            <a:r>
              <a:rPr lang="en-US" altLang="ko-KR"/>
              <a:t>numba</a:t>
            </a:r>
            <a:r>
              <a:rPr lang="ko-KR" altLang="en-US"/>
              <a:t>에 이 코드가 최적화돼야 한다고 알려준다</a:t>
            </a:r>
            <a:r>
              <a:rPr lang="en-US" altLang="ko-KR"/>
              <a:t>. </a:t>
            </a:r>
            <a:r>
              <a:rPr lang="ko-KR" altLang="en-US"/>
              <a:t>이 함수를 최초로 호출하면 </a:t>
            </a:r>
            <a:r>
              <a:rPr lang="en-US" altLang="ko-KR"/>
              <a:t>numba</a:t>
            </a:r>
            <a:r>
              <a:rPr lang="ko-KR" altLang="en-US"/>
              <a:t>는 코드를 분석하고 </a:t>
            </a:r>
            <a:r>
              <a:rPr lang="en-US" altLang="ko-KR"/>
              <a:t>JIT(just-in-time) </a:t>
            </a:r>
            <a:r>
              <a:rPr lang="ko-KR" altLang="en-US"/>
              <a:t>컴파일러를 사용해 그 함수를 기계어로 변환한다</a:t>
            </a:r>
            <a:r>
              <a:rPr lang="en-US" altLang="ko-KR"/>
              <a:t>. </a:t>
            </a:r>
            <a:r>
              <a:rPr lang="ko-KR" altLang="en-US"/>
              <a:t>함수가 컴파일되면 </a:t>
            </a:r>
            <a:r>
              <a:rPr lang="en-US" altLang="ko-KR"/>
              <a:t>C</a:t>
            </a:r>
            <a:r>
              <a:rPr lang="ko-KR" altLang="en-US"/>
              <a:t>로 작성된 기계어에 비해 </a:t>
            </a:r>
            <a:r>
              <a:rPr lang="en-US" altLang="ko-KR"/>
              <a:t>10x </a:t>
            </a:r>
            <a:r>
              <a:rPr lang="ko-KR" altLang="en-US"/>
              <a:t>더 빠르게 실행된다</a:t>
            </a:r>
            <a:r>
              <a:rPr lang="en-US" altLang="ko-KR"/>
              <a:t>.</a:t>
            </a:r>
          </a:p>
          <a:p>
            <a:r>
              <a:rPr lang="en-US" altLang="ko-KR"/>
              <a:t>numba</a:t>
            </a:r>
            <a:r>
              <a:rPr lang="ko-KR" altLang="en-US"/>
              <a:t>의 </a:t>
            </a:r>
            <a:r>
              <a:rPr lang="en-US" altLang="ko-KR"/>
              <a:t>@njit</a:t>
            </a:r>
            <a:r>
              <a:rPr lang="ko-KR" altLang="en-US"/>
              <a:t> 데코레이터를 함수에 넣는 것만으로도 속도가 상당히 개선된다</a:t>
            </a:r>
            <a:r>
              <a:rPr lang="en-US" altLang="ko-KR"/>
              <a:t>.</a:t>
            </a:r>
          </a:p>
          <a:p>
            <a:pPr marL="114300" indent="0">
              <a:buNone/>
            </a:pPr>
            <a:endParaRPr lang="en-US" altLang="ko-KR"/>
          </a:p>
          <a:p>
            <a:pPr marL="114300" indent="0">
              <a:buNone/>
            </a:pPr>
            <a:endParaRPr lang="en-US" altLang="ko-KR"/>
          </a:p>
          <a:p>
            <a:pPr marL="114300" indent="0">
              <a:buNone/>
            </a:pPr>
            <a:endParaRPr lang="en-US" altLang="ko-KR"/>
          </a:p>
          <a:p>
            <a:pPr marL="11430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4089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C9D9C-49E4-4600-8DE0-7B81826F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566" y="0"/>
            <a:ext cx="947486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16F5BE-6906-4991-9155-FEF440330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309" y="1164846"/>
            <a:ext cx="2143125" cy="1333500"/>
          </a:xfrm>
          <a:prstGeom prst="rect">
            <a:avLst/>
          </a:prstGeom>
        </p:spPr>
      </p:pic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4E9F234F-8506-4947-9D53-D42B51516848}"/>
              </a:ext>
            </a:extLst>
          </p:cNvPr>
          <p:cNvSpPr/>
          <p:nvPr/>
        </p:nvSpPr>
        <p:spPr>
          <a:xfrm rot="8553742">
            <a:off x="6549004" y="3136447"/>
            <a:ext cx="2469160" cy="41945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A0CCC8-A51E-432F-9973-9D24FA431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660" y="4278123"/>
            <a:ext cx="21526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49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Google Shape;430;p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900098"/>
                <a:ext cx="10515600" cy="46693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행렬 분해 알고리즘 </a:t>
                </a:r>
                <a:r>
                  <a:rPr lang="en-US" altLang="ko-KR"/>
                  <a:t>– </a:t>
                </a:r>
                <a:r>
                  <a:rPr lang="ko-KR" altLang="en-US"/>
                  <a:t>넷플릭스에서 개최한 상금 백만 달러의 추천 시스템 알고리즘 대회에서</a:t>
                </a:r>
                <a:r>
                  <a:rPr lang="en-US" altLang="ko-KR"/>
                  <a:t> </a:t>
                </a:r>
                <a:r>
                  <a:rPr lang="ko-KR" altLang="en-US"/>
                  <a:t>단일 알고리즘으로 가장 우수한 성능을 입증</a:t>
                </a:r>
                <a:r>
                  <a:rPr lang="en-US" altLang="ko-KR"/>
                  <a:t>. </a:t>
                </a:r>
                <a:r>
                  <a:rPr lang="ko-KR" altLang="en-US"/>
                  <a:t>매우 강력하고</a:t>
                </a:r>
                <a:r>
                  <a:rPr lang="en-US" altLang="ko-KR"/>
                  <a:t>, </a:t>
                </a:r>
                <a:r>
                  <a:rPr lang="ko-KR" altLang="en-US"/>
                  <a:t>구현 및 배포도 어렵지 않음</a:t>
                </a:r>
                <a:r>
                  <a:rPr lang="en-US" altLang="ko-KR"/>
                  <a:t>. 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 i="1">
                  <a:latin typeface="Cambria Math" panose="02040503050406030204" pitchFamily="18" charset="0"/>
                </a:endParaRPr>
              </a:p>
              <a:p>
                <a:pPr marL="228600" lvl="0" indent="-22860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/>
                  <a:t>를 영화 </a:t>
                </a:r>
                <a:r>
                  <a:rPr lang="en-US" altLang="ko-KR"/>
                  <a:t>i</a:t>
                </a:r>
                <a:r>
                  <a:rPr lang="ko-KR" altLang="en-US"/>
                  <a:t>에 대해 사용자 </a:t>
                </a:r>
                <a:r>
                  <a:rPr lang="en-US" altLang="ko-KR"/>
                  <a:t>u</a:t>
                </a:r>
                <a:r>
                  <a:rPr lang="ko-KR" altLang="en-US"/>
                  <a:t>가 매긴 평점이라고 할 때</a:t>
                </a:r>
                <a:r>
                  <a:rPr lang="en-US" altLang="ko-KR"/>
                  <a:t>, 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</m:sSub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ko-KR" altLang="en-US"/>
                  <a:t> 로 표현됨</a:t>
                </a:r>
                <a:r>
                  <a:rPr lang="en-US" altLang="ko-KR"/>
                  <a:t>.</a:t>
                </a:r>
                <a:r>
                  <a:rPr lang="ko-KR" altLang="en-US"/>
                  <a:t> 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/>
                  <a:t>는 전체 편향값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/>
                  <a:t>는 항목 </a:t>
                </a:r>
                <a:r>
                  <a:rPr lang="en-US" altLang="ko-KR"/>
                  <a:t>i</a:t>
                </a:r>
                <a:r>
                  <a:rPr lang="ko-KR" altLang="en-US"/>
                  <a:t>의 편향값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ko-KR" altLang="en-US"/>
                  <a:t>는 사용자 </a:t>
                </a:r>
                <a:r>
                  <a:rPr lang="en-US" altLang="ko-KR"/>
                  <a:t>u</a:t>
                </a:r>
                <a:r>
                  <a:rPr lang="ko-KR" altLang="en-US"/>
                  <a:t>의 편향값</a:t>
                </a:r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/>
                  <a:t> 항목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/>
                  <a:t>와 사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벡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사이의 내적이다</a:t>
                </a:r>
                <a:r>
                  <a:rPr lang="en-US" altLang="ko-KR"/>
                  <a:t>.) </a:t>
                </a:r>
                <a:r>
                  <a:rPr lang="ko-KR" altLang="en-US"/>
                  <a:t>마지막 항 때문에 행렬 분해라고 불림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indent="-228600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와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로 각각 분해할 수 있는데</a:t>
                </a:r>
                <a:r>
                  <a:rPr lang="en-US" altLang="ko-KR"/>
                  <a:t>, </a:t>
                </a:r>
                <a:r>
                  <a:rPr lang="ko-KR" altLang="en-US"/>
                  <a:t>차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원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ko-KR" altLang="en-US"/>
                  <a:t>는 모델의 매개변수로 이를 사용해서 정보를 얼마나 많이 압축할 것인지를 제어할 수 있다</a:t>
                </a:r>
                <a:r>
                  <a:rPr lang="en-US" altLang="ko-KR"/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/>
                  <a:t>는 사용자 수</a:t>
                </a:r>
                <a:r>
                  <a:rPr lang="en-US" altLang="ko-KR"/>
                  <a:t>, </a:t>
                </a:r>
                <a:r>
                  <a:rPr lang="ko-KR" altLang="en-US"/>
                  <a:t>항목 개수</a:t>
                </a:r>
                <a:r>
                  <a:rPr lang="en-US" altLang="ko-KR"/>
                  <a:t>)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최적화 목적 함수는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) </a:t>
                </a:r>
                <a:r>
                  <a:rPr lang="ko-KR" altLang="en-US"/>
                  <a:t>이다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행렬 분해</a:t>
                </a:r>
                <a:r>
                  <a:rPr lang="en-US" altLang="ko-KR"/>
                  <a:t>(</a:t>
                </a:r>
                <a:r>
                  <a:rPr lang="ko-KR" altLang="en-US"/>
                  <a:t>또는 </a:t>
                </a:r>
                <a:r>
                  <a:rPr lang="en-US" altLang="ko-KR"/>
                  <a:t>SVD) </a:t>
                </a:r>
                <a:r>
                  <a:rPr lang="ko-KR" altLang="en-US"/>
                  <a:t>방식은 </a:t>
                </a:r>
                <a:r>
                  <a:rPr lang="en-US" altLang="ko-KR"/>
                  <a:t>overfitting</a:t>
                </a:r>
                <a:r>
                  <a:rPr lang="ko-KR" altLang="en-US"/>
                  <a:t>되기 쉬워</a:t>
                </a:r>
                <a:r>
                  <a:rPr lang="en-US" altLang="ko-KR"/>
                  <a:t>, regularization </a:t>
                </a:r>
                <a:r>
                  <a:rPr lang="ko-KR" altLang="en-US"/>
                  <a:t>항을 추가함</a:t>
                </a:r>
                <a:r>
                  <a:rPr lang="en-US" altLang="ko-KR"/>
                  <a:t>.(</a:t>
                </a:r>
                <a:r>
                  <a:rPr lang="ko-KR" altLang="en-US"/>
                  <a:t>모델 성능 및 개선 세션에서 자세히 배울 예정 </a:t>
                </a:r>
                <a:r>
                  <a:rPr lang="en-US" altLang="ko-KR"/>
                  <a:t>!)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위의 최적화 문제를 풀기 위해 </a:t>
                </a:r>
                <a:r>
                  <a:rPr lang="en-US" altLang="ko-KR"/>
                  <a:t>ALS(Alternating Least Squares, </a:t>
                </a:r>
                <a:r>
                  <a:rPr lang="ko-KR" altLang="en-US"/>
                  <a:t>교차 최소 제곱법</a:t>
                </a:r>
                <a:r>
                  <a:rPr lang="en-US" altLang="ko-KR"/>
                  <a:t>)</a:t>
                </a:r>
                <a:r>
                  <a:rPr lang="ko-KR" altLang="en-US"/>
                  <a:t> 방법으로 접근해 볼 것이다</a:t>
                </a:r>
                <a:r>
                  <a:rPr lang="en-US" altLang="ko-KR"/>
                  <a:t>. SGD(Stochastic</a:t>
                </a:r>
                <a:r>
                  <a:rPr lang="ko-KR" altLang="en-US"/>
                  <a:t> </a:t>
                </a:r>
                <a:r>
                  <a:rPr lang="en-US" altLang="ko-KR"/>
                  <a:t>Gradient</a:t>
                </a:r>
                <a:r>
                  <a:rPr lang="ko-KR" altLang="en-US"/>
                  <a:t> </a:t>
                </a:r>
                <a:r>
                  <a:rPr lang="en-US" altLang="ko-KR"/>
                  <a:t>Descent, </a:t>
                </a:r>
                <a:r>
                  <a:rPr lang="ko-KR" altLang="en-US"/>
                  <a:t>확률적 경사 하강법</a:t>
                </a:r>
                <a:r>
                  <a:rPr lang="en-US" altLang="ko-KR"/>
                  <a:t>)</a:t>
                </a:r>
                <a:r>
                  <a:rPr lang="ko-KR" altLang="en-US"/>
                  <a:t>는 </a:t>
                </a:r>
                <a:r>
                  <a:rPr lang="en-US" altLang="ko-KR"/>
                  <a:t>Appendix</a:t>
                </a:r>
                <a:r>
                  <a:rPr lang="ko-KR" altLang="en-US"/>
                  <a:t>에 </a:t>
                </a:r>
                <a:r>
                  <a:rPr lang="en-US" altLang="ko-KR"/>
                  <a:t>! 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ko-KR" altLang="en-US"/>
              </a:p>
            </p:txBody>
          </p:sp>
        </mc:Choice>
        <mc:Fallback xmlns="">
          <p:sp>
            <p:nvSpPr>
              <p:cNvPr id="430" name="Google Shape;430;p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900098"/>
                <a:ext cx="10515600" cy="4669378"/>
              </a:xfrm>
              <a:prstGeom prst="rect">
                <a:avLst/>
              </a:prstGeom>
              <a:blipFill>
                <a:blip r:embed="rId3"/>
                <a:stretch>
                  <a:fillRect l="-406" t="-1436" r="-2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483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ko-KR" altLang="en-US"/>
              <a:t>먼저</a:t>
            </a:r>
            <a:r>
              <a:rPr lang="en-US" altLang="ko-KR"/>
              <a:t>, ALS : implicit feedback</a:t>
            </a:r>
            <a:r>
              <a:rPr lang="ko-KR" altLang="en-US"/>
              <a:t>을 </a:t>
            </a:r>
            <a:r>
              <a:rPr lang="en-US" altLang="ko-KR"/>
              <a:t>1</a:t>
            </a:r>
            <a:r>
              <a:rPr lang="ko-KR" altLang="en-US"/>
              <a:t>과 </a:t>
            </a:r>
            <a:r>
              <a:rPr lang="en-US" altLang="ko-KR"/>
              <a:t>0</a:t>
            </a:r>
            <a:r>
              <a:rPr lang="ko-KR" altLang="en-US"/>
              <a:t>으로 표현한 데이터로 생각하여</a:t>
            </a:r>
            <a:r>
              <a:rPr lang="en-US" altLang="ko-KR"/>
              <a:t>, </a:t>
            </a:r>
            <a:r>
              <a:rPr lang="ko-KR" altLang="en-US"/>
              <a:t>모델을 구현해볼 것이다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en-US" altLang="ko-KR"/>
              <a:t>Hu et al. (2008). “Collaborative Filtering for Implicit Feedback Datasets” </a:t>
            </a:r>
            <a:r>
              <a:rPr lang="ko-KR" altLang="en-US"/>
              <a:t>논문에서 </a:t>
            </a:r>
            <a:r>
              <a:rPr lang="en-US" altLang="ko-KR"/>
              <a:t>implicit feedback </a:t>
            </a:r>
            <a:r>
              <a:rPr lang="ko-KR" altLang="en-US"/>
              <a:t>데이터셋에 </a:t>
            </a:r>
            <a:r>
              <a:rPr lang="en-US" altLang="ko-KR"/>
              <a:t>ALS </a:t>
            </a:r>
            <a:r>
              <a:rPr lang="ko-KR" altLang="en-US"/>
              <a:t>기법을 적용하는 방법을 잘 소개하고 있다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r>
              <a:rPr lang="en-US" altLang="ko-KR"/>
              <a:t>Implicit </a:t>
            </a:r>
            <a:r>
              <a:rPr lang="ko-KR" altLang="en-US"/>
              <a:t>라이브러리의 </a:t>
            </a:r>
            <a:r>
              <a:rPr lang="en-US" altLang="ko-KR"/>
              <a:t>ALS</a:t>
            </a:r>
            <a:r>
              <a:rPr lang="ko-KR" altLang="en-US"/>
              <a:t>를 사용할 것임</a:t>
            </a:r>
            <a:r>
              <a:rPr lang="en-US" altLang="ko-KR"/>
              <a:t>. (</a:t>
            </a:r>
            <a:r>
              <a:rPr lang="ko-KR" altLang="en-US"/>
              <a:t>잘 구현되어 있다 </a:t>
            </a:r>
            <a:r>
              <a:rPr lang="en-US" altLang="ko-KR"/>
              <a:t>!)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57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ko-KR" altLang="en-US"/>
              <a:t>사용자 </a:t>
            </a:r>
            <a:r>
              <a:rPr lang="en-US" altLang="ko-KR"/>
              <a:t>ID(customer id </a:t>
            </a:r>
            <a:r>
              <a:rPr lang="ko-KR" altLang="en-US"/>
              <a:t>열</a:t>
            </a:r>
            <a:r>
              <a:rPr lang="en-US" altLang="ko-KR"/>
              <a:t>)</a:t>
            </a:r>
            <a:r>
              <a:rPr lang="ko-KR" altLang="en-US"/>
              <a:t>에 대해서도 앞에서 </a:t>
            </a:r>
            <a:r>
              <a:rPr lang="en-US" altLang="ko-KR"/>
              <a:t>stockcode </a:t>
            </a:r>
            <a:r>
              <a:rPr lang="ko-KR" altLang="en-US"/>
              <a:t>열을 변환한 방식처럼 동일한 작업으로 전처리해준다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D4E99-F4A8-4305-9405-74BA85AF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3818461"/>
            <a:ext cx="91059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4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2E9AB36-894B-EB4D-BB3D-395721E7FAB0}"/>
              </a:ext>
            </a:extLst>
          </p:cNvPr>
          <p:cNvSpPr txBox="1">
            <a:spLocks/>
          </p:cNvSpPr>
          <p:nvPr/>
        </p:nvSpPr>
        <p:spPr>
          <a:xfrm>
            <a:off x="838200" y="16560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>
                <a:solidFill>
                  <a:schemeClr val="tx1"/>
                </a:solidFill>
              </a:rPr>
              <a:t>해결책</a:t>
            </a:r>
            <a:r>
              <a:rPr kumimoji="1" lang="en-US" altLang="ko-KR" dirty="0">
                <a:solidFill>
                  <a:schemeClr val="tx1"/>
                </a:solidFill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</a:rPr>
              <a:t>차원축소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2C3C5F3-E75E-034F-B9BF-2700536290DE}"/>
              </a:ext>
            </a:extLst>
          </p:cNvPr>
          <p:cNvSpPr txBox="1">
            <a:spLocks/>
          </p:cNvSpPr>
          <p:nvPr/>
        </p:nvSpPr>
        <p:spPr>
          <a:xfrm>
            <a:off x="838200" y="311654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ko-KR" altLang="en-US"/>
              <a:t>핵심이 되는 파라미터만을 선별해서</a:t>
            </a:r>
            <a:r>
              <a:rPr kumimoji="1" lang="en-US" altLang="ko-KR"/>
              <a:t>,</a:t>
            </a:r>
            <a:r>
              <a:rPr kumimoji="1" lang="ko-KR" altLang="en-US"/>
              <a:t> 차원을 낮추자</a:t>
            </a:r>
            <a:r>
              <a:rPr kumimoji="1" lang="en-US" altLang="ko-KR"/>
              <a:t>!</a:t>
            </a:r>
          </a:p>
          <a:p>
            <a:endParaRPr kumimoji="1" lang="en-US" altLang="ko-KR"/>
          </a:p>
          <a:p>
            <a:r>
              <a:rPr kumimoji="1" lang="ko-KR" altLang="en-US"/>
              <a:t>예를 들어 스님들과 군인들의 데이터를 가져다 놓고 분류하고 싶을 때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‘</a:t>
            </a:r>
            <a:r>
              <a:rPr kumimoji="1" lang="ko-KR" altLang="en-US"/>
              <a:t>머리카락의 길이</a:t>
            </a:r>
            <a:r>
              <a:rPr kumimoji="1" lang="en-US" altLang="ko-KR"/>
              <a:t>’</a:t>
            </a:r>
            <a:r>
              <a:rPr kumimoji="1" lang="ko-KR" altLang="en-US"/>
              <a:t>에 대한 정보는 핵심이 아닐 것임</a:t>
            </a:r>
            <a:r>
              <a:rPr kumimoji="1" lang="en-US" altLang="ko-KR"/>
              <a:t>.</a:t>
            </a:r>
            <a:r>
              <a:rPr kumimoji="1" lang="ko-KR" altLang="en-US"/>
              <a:t> 경우 해당 독립변수를 삭제한다든지</a:t>
            </a:r>
            <a:r>
              <a:rPr kumimoji="1" lang="en-US" altLang="ko-KR"/>
              <a:t>!</a:t>
            </a:r>
            <a:r>
              <a:rPr kumimoji="1" lang="ko-KR" altLang="en-US"/>
              <a:t> 이런 식</a:t>
            </a:r>
            <a:r>
              <a:rPr kumimoji="1" lang="en-US" altLang="ko-KR"/>
              <a:t>..</a:t>
            </a:r>
          </a:p>
          <a:p>
            <a:endParaRPr kumimoji="1" lang="en-US" altLang="ko-KR"/>
          </a:p>
          <a:p>
            <a:r>
              <a:rPr kumimoji="1" lang="ko-KR" altLang="en-US"/>
              <a:t>농담이고</a:t>
            </a:r>
            <a:r>
              <a:rPr kumimoji="1" lang="en-US" altLang="ko-KR"/>
              <a:t>,</a:t>
            </a:r>
            <a:r>
              <a:rPr kumimoji="1" lang="ko-KR" altLang="en-US"/>
              <a:t> 기계적</a:t>
            </a:r>
            <a:r>
              <a:rPr kumimoji="1" lang="en-US" altLang="ko-KR"/>
              <a:t>/</a:t>
            </a:r>
            <a:r>
              <a:rPr kumimoji="1" lang="ko-KR" altLang="en-US"/>
              <a:t>수학적으로 차원축소를 하는 대표적인 방법에는 </a:t>
            </a:r>
            <a:r>
              <a:rPr kumimoji="1" lang="en-US" altLang="ko-KR"/>
              <a:t>PCA,</a:t>
            </a:r>
            <a:r>
              <a:rPr kumimoji="1" lang="ko-KR" altLang="en-US"/>
              <a:t> </a:t>
            </a:r>
            <a:r>
              <a:rPr kumimoji="1" lang="en-US" altLang="ko-KR"/>
              <a:t>SVD,</a:t>
            </a:r>
            <a:r>
              <a:rPr kumimoji="1" lang="ko-KR" altLang="en-US"/>
              <a:t> </a:t>
            </a:r>
            <a:r>
              <a:rPr kumimoji="1" lang="en-US" altLang="ko-KR"/>
              <a:t>LDA</a:t>
            </a:r>
            <a:r>
              <a:rPr kumimoji="1" lang="ko-KR" altLang="en-US"/>
              <a:t> 등이 있음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오늘은 </a:t>
            </a:r>
            <a:r>
              <a:rPr kumimoji="1" lang="en-US" altLang="ko-KR"/>
              <a:t>SVD, LDA</a:t>
            </a:r>
            <a:r>
              <a:rPr kumimoji="1" lang="ko-KR" altLang="en-US"/>
              <a:t>를 간략히 알아보고 그 예시도 보자</a:t>
            </a:r>
            <a:r>
              <a:rPr kumimoji="1" lang="en-US" altLang="ko-KR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411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98136F-8C5B-4F83-8F61-F00A0B45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3166600"/>
            <a:ext cx="91249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7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en-US" altLang="ko-KR"/>
              <a:t>Train</a:t>
            </a:r>
            <a:r>
              <a:rPr lang="ko-KR" altLang="en-US"/>
              <a:t> </a:t>
            </a:r>
            <a:r>
              <a:rPr lang="en-US" altLang="ko-KR"/>
              <a:t>set</a:t>
            </a:r>
            <a:r>
              <a:rPr lang="ko-KR" altLang="en-US"/>
              <a:t>에서 나타난 알려진 </a:t>
            </a:r>
            <a:r>
              <a:rPr lang="en-US" altLang="ko-KR"/>
              <a:t>user</a:t>
            </a:r>
            <a:r>
              <a:rPr lang="ko-KR" altLang="en-US"/>
              <a:t>만 </a:t>
            </a:r>
            <a:r>
              <a:rPr lang="en-US" altLang="ko-KR"/>
              <a:t>validation set</a:t>
            </a:r>
            <a:r>
              <a:rPr lang="ko-KR" altLang="en-US"/>
              <a:t>에서 평가할 수 있도록 필터링을 수행한다</a:t>
            </a:r>
            <a:r>
              <a:rPr lang="en-US" altLang="ko-KR"/>
              <a:t>. </a:t>
            </a:r>
            <a:r>
              <a:rPr lang="ko-KR" altLang="en-US"/>
              <a:t>나타나지 않은 모르는 </a:t>
            </a:r>
            <a:r>
              <a:rPr lang="en-US" altLang="ko-KR"/>
              <a:t>user</a:t>
            </a:r>
            <a:r>
              <a:rPr lang="ko-KR" altLang="en-US"/>
              <a:t>는 </a:t>
            </a:r>
            <a:r>
              <a:rPr lang="en-US" altLang="ko-KR"/>
              <a:t>-1</a:t>
            </a:r>
            <a:r>
              <a:rPr lang="ko-KR" altLang="en-US"/>
              <a:t>로 처리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5D888C-0B50-4FB0-BCE8-A07B372E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3600056"/>
            <a:ext cx="9105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48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en-US" altLang="ko-KR"/>
              <a:t>sp.csr_matrix</a:t>
            </a:r>
            <a:r>
              <a:rPr lang="ko-KR" altLang="en-US"/>
              <a:t>는 </a:t>
            </a:r>
            <a:r>
              <a:rPr lang="en-US" altLang="ko-KR"/>
              <a:t>scipy.sparse </a:t>
            </a:r>
            <a:r>
              <a:rPr lang="ko-KR" altLang="en-US"/>
              <a:t>패키지에서 제공하는 함수로</a:t>
            </a:r>
            <a:r>
              <a:rPr lang="en-US" altLang="ko-KR"/>
              <a:t>, </a:t>
            </a:r>
            <a:r>
              <a:rPr lang="ko-KR" altLang="en-US"/>
              <a:t>행과 열 인덱스에 각 인덱스 쌍에 대응하는 값을 취해서 </a:t>
            </a:r>
            <a:r>
              <a:rPr lang="en-US" altLang="ko-KR"/>
              <a:t>CSR(Compressed Storage Row, </a:t>
            </a:r>
            <a:r>
              <a:rPr lang="ko-KR" altLang="en-US"/>
              <a:t>행 압축 희소행렬</a:t>
            </a:r>
            <a:r>
              <a:rPr lang="en-US" altLang="ko-KR"/>
              <a:t>) </a:t>
            </a:r>
            <a:r>
              <a:rPr lang="ko-KR" altLang="en-US"/>
              <a:t>형식으로 행렬을 구성해준다</a:t>
            </a:r>
            <a:r>
              <a:rPr lang="en-US" altLang="ko-KR"/>
              <a:t>. </a:t>
            </a:r>
          </a:p>
          <a:p>
            <a:pPr marL="228600" lvl="0" indent="-228600">
              <a:spcBef>
                <a:spcPts val="0"/>
              </a:spcBef>
            </a:pPr>
            <a:r>
              <a:rPr lang="ko-KR" altLang="en-US"/>
              <a:t>희소 행렬을 사용하면 데이터 행렬이 차지하는 공간을 확실하게 줄일 수 있다</a:t>
            </a:r>
            <a:r>
              <a:rPr lang="en-US" altLang="ko-KR"/>
              <a:t>. </a:t>
            </a:r>
            <a:r>
              <a:rPr lang="ko-KR" altLang="en-US"/>
              <a:t>추천 시스템에는 수많은 </a:t>
            </a:r>
            <a:r>
              <a:rPr lang="en-US" altLang="ko-KR"/>
              <a:t>user</a:t>
            </a:r>
            <a:r>
              <a:rPr lang="ko-KR" altLang="en-US"/>
              <a:t>와 </a:t>
            </a:r>
            <a:r>
              <a:rPr lang="en-US" altLang="ko-KR"/>
              <a:t>item</a:t>
            </a:r>
            <a:r>
              <a:rPr lang="ko-KR" altLang="en-US"/>
              <a:t>이 있는데</a:t>
            </a:r>
            <a:r>
              <a:rPr lang="en-US" altLang="ko-KR"/>
              <a:t>, </a:t>
            </a:r>
            <a:r>
              <a:rPr lang="ko-KR" altLang="en-US"/>
              <a:t>아주 많은 부분이 </a:t>
            </a:r>
            <a:r>
              <a:rPr lang="en-US" altLang="ko-KR"/>
              <a:t>0</a:t>
            </a:r>
            <a:r>
              <a:rPr lang="ko-KR" altLang="en-US"/>
              <a:t>으로 채워져있어</a:t>
            </a:r>
            <a:r>
              <a:rPr lang="en-US" altLang="ko-KR"/>
              <a:t>, </a:t>
            </a:r>
            <a:r>
              <a:rPr lang="ko-KR" altLang="en-US"/>
              <a:t>이 값들을 모두 </a:t>
            </a:r>
            <a:r>
              <a:rPr lang="en-US" altLang="ko-KR"/>
              <a:t>contain</a:t>
            </a:r>
            <a:r>
              <a:rPr lang="ko-KR" altLang="en-US"/>
              <a:t>하는 것은 심각한 낭비다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B3D7A-599B-4256-8615-6062974C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4181783"/>
            <a:ext cx="9115425" cy="100965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50B7D55-E061-42C1-86CE-D930698C98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02290" y="4791356"/>
          <a:ext cx="355506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767">
                  <a:extLst>
                    <a:ext uri="{9D8B030D-6E8A-4147-A177-3AD203B41FA5}">
                      <a16:colId xmlns:a16="http://schemas.microsoft.com/office/drawing/2014/main" val="1525232920"/>
                    </a:ext>
                  </a:extLst>
                </a:gridCol>
                <a:gridCol w="888767">
                  <a:extLst>
                    <a:ext uri="{9D8B030D-6E8A-4147-A177-3AD203B41FA5}">
                      <a16:colId xmlns:a16="http://schemas.microsoft.com/office/drawing/2014/main" val="3266314137"/>
                    </a:ext>
                  </a:extLst>
                </a:gridCol>
                <a:gridCol w="888767">
                  <a:extLst>
                    <a:ext uri="{9D8B030D-6E8A-4147-A177-3AD203B41FA5}">
                      <a16:colId xmlns:a16="http://schemas.microsoft.com/office/drawing/2014/main" val="4253300955"/>
                    </a:ext>
                  </a:extLst>
                </a:gridCol>
                <a:gridCol w="888767">
                  <a:extLst>
                    <a:ext uri="{9D8B030D-6E8A-4147-A177-3AD203B41FA5}">
                      <a16:colId xmlns:a16="http://schemas.microsoft.com/office/drawing/2014/main" val="3610068004"/>
                    </a:ext>
                  </a:extLst>
                </a:gridCol>
              </a:tblGrid>
              <a:tr h="2651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item1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item2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Item3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47419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User1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42205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User2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266815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User3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864728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User4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55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580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996F6-BCDD-4154-B026-A88140EB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21" y="2261447"/>
            <a:ext cx="57340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3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30B997-3DB6-4CCD-B6DF-D9675D36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76200"/>
            <a:ext cx="90963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205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78BD9-F443-4226-A480-F39E3AA3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532040"/>
            <a:ext cx="9124950" cy="2971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1B4AC9-FFCF-4774-A700-7F1001BA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741" y="4612685"/>
            <a:ext cx="7877175" cy="1466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D6A7D9-F3C6-49AB-AA05-2EBB19CA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970" y="6188381"/>
            <a:ext cx="8639175" cy="39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FB3E9-7D2B-41C1-BE12-F27A8BB12290}"/>
              </a:ext>
            </a:extLst>
          </p:cNvPr>
          <p:cNvSpPr txBox="1"/>
          <p:nvPr/>
        </p:nvSpPr>
        <p:spPr>
          <a:xfrm>
            <a:off x="2250811" y="4390376"/>
            <a:ext cx="400110" cy="4446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9771E-441A-46EE-AF11-5B1243249502}"/>
              </a:ext>
            </a:extLst>
          </p:cNvPr>
          <p:cNvSpPr txBox="1"/>
          <p:nvPr/>
        </p:nvSpPr>
        <p:spPr>
          <a:xfrm>
            <a:off x="2250811" y="5939026"/>
            <a:ext cx="400110" cy="4446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/>
              <a:t>…</a:t>
            </a:r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83B0243-1447-4A85-BE51-D377BB945CA2}"/>
              </a:ext>
            </a:extLst>
          </p:cNvPr>
          <p:cNvCxnSpPr/>
          <p:nvPr/>
        </p:nvCxnSpPr>
        <p:spPr>
          <a:xfrm>
            <a:off x="1533525" y="4612684"/>
            <a:ext cx="4716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5354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en-US" altLang="ko-KR"/>
              <a:t>AlternatingLeastSquares </a:t>
            </a:r>
            <a:r>
              <a:rPr lang="ko-KR" altLang="en-US"/>
              <a:t>클래스를 사용하여 학습한다</a:t>
            </a:r>
            <a:r>
              <a:rPr lang="en-US" altLang="ko-KR"/>
              <a:t>. </a:t>
            </a:r>
            <a:r>
              <a:rPr lang="ko-KR" altLang="en-US"/>
              <a:t>두 개의 매개변수가 있는데</a:t>
            </a:r>
            <a:r>
              <a:rPr lang="en-US" altLang="ko-KR"/>
              <a:t>, factors</a:t>
            </a:r>
            <a:r>
              <a:rPr lang="ko-KR" altLang="en-US"/>
              <a:t>는 앞서 </a:t>
            </a:r>
            <a:r>
              <a:rPr lang="en-US" altLang="ko-KR"/>
              <a:t>k</a:t>
            </a:r>
            <a:r>
              <a:rPr lang="ko-KR" altLang="en-US"/>
              <a:t>와 같은 압축할 벡터의 차원이고</a:t>
            </a:r>
            <a:r>
              <a:rPr lang="en-US" altLang="ko-KR"/>
              <a:t>, regularization</a:t>
            </a:r>
            <a:r>
              <a:rPr lang="ko-KR" altLang="en-US"/>
              <a:t>은 </a:t>
            </a:r>
            <a:r>
              <a:rPr lang="en-US" altLang="ko-KR"/>
              <a:t>L2 </a:t>
            </a:r>
            <a:r>
              <a:rPr lang="ko-KR" altLang="en-US"/>
              <a:t>정규화 매개변수이다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ACA82-A646-4AA9-A63E-FC7141A7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3585977"/>
            <a:ext cx="9096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433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199" y="1965325"/>
            <a:ext cx="10515600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en-US" altLang="ko-KR"/>
              <a:t>Validation set</a:t>
            </a:r>
            <a:r>
              <a:rPr lang="ko-KR" altLang="en-US"/>
              <a:t>에서 </a:t>
            </a:r>
            <a:r>
              <a:rPr lang="en-US" altLang="ko-KR"/>
              <a:t>train set</a:t>
            </a:r>
            <a:r>
              <a:rPr lang="ko-KR" altLang="en-US"/>
              <a:t>에서 알려진 </a:t>
            </a:r>
            <a:r>
              <a:rPr lang="en-US" altLang="ko-KR"/>
              <a:t>user</a:t>
            </a:r>
            <a:r>
              <a:rPr lang="ko-KR" altLang="en-US"/>
              <a:t> </a:t>
            </a:r>
            <a:r>
              <a:rPr lang="en-US" altLang="ko-KR"/>
              <a:t>ID</a:t>
            </a:r>
            <a:r>
              <a:rPr lang="ko-KR" altLang="en-US"/>
              <a:t>을 중복을 제거하여 선택한 뒤</a:t>
            </a:r>
            <a:r>
              <a:rPr lang="en-US" altLang="ko-KR"/>
              <a:t>, </a:t>
            </a:r>
            <a:r>
              <a:rPr lang="ko-KR" altLang="en-US"/>
              <a:t>이 </a:t>
            </a:r>
            <a:r>
              <a:rPr lang="en-US" altLang="ko-KR"/>
              <a:t>user</a:t>
            </a:r>
            <a:r>
              <a:rPr lang="ko-KR" altLang="en-US"/>
              <a:t>들에게만 추천을 할 것이다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r>
              <a:rPr lang="en-US" altLang="ko-KR"/>
              <a:t>Validation set</a:t>
            </a:r>
            <a:r>
              <a:rPr lang="ko-KR" altLang="en-US"/>
              <a:t>에서 </a:t>
            </a:r>
            <a:r>
              <a:rPr lang="en-US" altLang="ko-KR"/>
              <a:t>user ID</a:t>
            </a:r>
            <a:r>
              <a:rPr lang="ko-KR" altLang="en-US"/>
              <a:t> 별로 벡터를 얻어 모든 항목 벡터에 곱한 뒤</a:t>
            </a:r>
            <a:r>
              <a:rPr lang="en-US" altLang="ko-KR"/>
              <a:t>, </a:t>
            </a:r>
            <a:r>
              <a:rPr lang="ko-KR" altLang="en-US"/>
              <a:t>점수에 따라 각 </a:t>
            </a:r>
            <a:r>
              <a:rPr lang="en-US" altLang="ko-KR"/>
              <a:t>user</a:t>
            </a:r>
            <a:r>
              <a:rPr lang="ko-KR" altLang="en-US"/>
              <a:t>에 대해 상위 </a:t>
            </a:r>
            <a:r>
              <a:rPr lang="en-US" altLang="ko-KR"/>
              <a:t>5</a:t>
            </a:r>
            <a:r>
              <a:rPr lang="ko-KR" altLang="en-US"/>
              <a:t>개 항목을 선택하여 추천해준다</a:t>
            </a:r>
            <a:r>
              <a:rPr lang="en-US" altLang="ko-KR"/>
              <a:t>.</a:t>
            </a:r>
          </a:p>
          <a:p>
            <a:pPr marL="228600" lvl="0" indent="-228600">
              <a:spcBef>
                <a:spcPts val="0"/>
              </a:spcBef>
            </a:pPr>
            <a:r>
              <a:rPr lang="ko-KR" altLang="en-US"/>
              <a:t>결과는 </a:t>
            </a:r>
            <a:r>
              <a:rPr lang="en-US" altLang="ko-KR"/>
              <a:t>14.2%</a:t>
            </a:r>
            <a:r>
              <a:rPr lang="ko-KR" altLang="en-US"/>
              <a:t>로</a:t>
            </a:r>
            <a:r>
              <a:rPr lang="en-US" altLang="ko-KR"/>
              <a:t>, </a:t>
            </a:r>
            <a:r>
              <a:rPr lang="ko-KR" altLang="en-US"/>
              <a:t>앞선 </a:t>
            </a:r>
            <a:r>
              <a:rPr lang="en-US" altLang="ko-KR"/>
              <a:t>6.4%</a:t>
            </a:r>
            <a:r>
              <a:rPr lang="ko-KR" altLang="en-US"/>
              <a:t>의 결과보다 많이 좋아졌다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467772-6C8B-42F1-A198-6CC97B37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6" y="3506787"/>
            <a:ext cx="90773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02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60C14-13A3-4E65-BEB5-40CC2352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37" y="1491623"/>
            <a:ext cx="90773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81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60C14-13A3-4E65-BEB5-40CC2352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29" y="1466785"/>
            <a:ext cx="9077325" cy="52673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71BD10-5739-42C7-B42D-55BC8FAC5BA7}"/>
              </a:ext>
            </a:extLst>
          </p:cNvPr>
          <p:cNvSpPr/>
          <p:nvPr/>
        </p:nvSpPr>
        <p:spPr>
          <a:xfrm>
            <a:off x="6604714" y="3688579"/>
            <a:ext cx="2055303" cy="1711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F44046-2B16-47F6-8B99-12ED27459903}"/>
              </a:ext>
            </a:extLst>
          </p:cNvPr>
          <p:cNvSpPr/>
          <p:nvPr/>
        </p:nvSpPr>
        <p:spPr>
          <a:xfrm>
            <a:off x="9479560" y="3688579"/>
            <a:ext cx="335559" cy="17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5A3EC4-FE44-4E2D-8932-C0F8CA2ACF71}"/>
              </a:ext>
            </a:extLst>
          </p:cNvPr>
          <p:cNvSpPr/>
          <p:nvPr/>
        </p:nvSpPr>
        <p:spPr>
          <a:xfrm>
            <a:off x="10163754" y="4270325"/>
            <a:ext cx="1761361" cy="290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85D95-B4A1-468C-B824-E5450563A49D}"/>
              </a:ext>
            </a:extLst>
          </p:cNvPr>
          <p:cNvSpPr txBox="1"/>
          <p:nvPr/>
        </p:nvSpPr>
        <p:spPr>
          <a:xfrm>
            <a:off x="7290033" y="5498881"/>
            <a:ext cx="98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I: 4052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41F6A-BDFF-4176-A6B0-B049E92ED076}"/>
              </a:ext>
            </a:extLst>
          </p:cNvPr>
          <p:cNvSpPr txBox="1"/>
          <p:nvPr/>
        </p:nvSpPr>
        <p:spPr>
          <a:xfrm>
            <a:off x="5861644" y="4544256"/>
            <a:ext cx="98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U: 3706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3E381-E435-4B1D-A6DF-BBB6E19E0F30}"/>
              </a:ext>
            </a:extLst>
          </p:cNvPr>
          <p:cNvSpPr txBox="1"/>
          <p:nvPr/>
        </p:nvSpPr>
        <p:spPr>
          <a:xfrm>
            <a:off x="9399864" y="5528140"/>
            <a:ext cx="98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128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21846-483D-4137-A2B8-88F58A497573}"/>
              </a:ext>
            </a:extLst>
          </p:cNvPr>
          <p:cNvSpPr txBox="1"/>
          <p:nvPr/>
        </p:nvSpPr>
        <p:spPr>
          <a:xfrm>
            <a:off x="9736559" y="4270325"/>
            <a:ext cx="98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128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B547A-BE03-46E1-88F8-A503F348D2FA}"/>
              </a:ext>
            </a:extLst>
          </p:cNvPr>
          <p:cNvSpPr txBox="1"/>
          <p:nvPr/>
        </p:nvSpPr>
        <p:spPr>
          <a:xfrm>
            <a:off x="8742301" y="4518864"/>
            <a:ext cx="98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U: 3706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E0635-4B64-4916-A751-9C93DEFF6119}"/>
              </a:ext>
            </a:extLst>
          </p:cNvPr>
          <p:cNvSpPr txBox="1"/>
          <p:nvPr/>
        </p:nvSpPr>
        <p:spPr>
          <a:xfrm>
            <a:off x="10634662" y="4591455"/>
            <a:ext cx="981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I: 4052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8843E-D58F-4FD9-A4AB-FED94770AF98}"/>
              </a:ext>
            </a:extLst>
          </p:cNvPr>
          <p:cNvSpPr txBox="1"/>
          <p:nvPr/>
        </p:nvSpPr>
        <p:spPr>
          <a:xfrm>
            <a:off x="8866011" y="3986588"/>
            <a:ext cx="28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=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FAA4E9-8B13-4E05-9195-9F027E0B54BE}"/>
              </a:ext>
            </a:extLst>
          </p:cNvPr>
          <p:cNvCxnSpPr/>
          <p:nvPr/>
        </p:nvCxnSpPr>
        <p:spPr>
          <a:xfrm>
            <a:off x="9518839" y="3766657"/>
            <a:ext cx="256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C97B289-ACFA-4BCD-80DE-A88BDEE0ABEF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10227315" y="4270325"/>
            <a:ext cx="0" cy="3077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C9DA92AC-70F9-43E4-A897-828ADEC995D7}"/>
              </a:ext>
            </a:extLst>
          </p:cNvPr>
          <p:cNvSpPr/>
          <p:nvPr/>
        </p:nvSpPr>
        <p:spPr>
          <a:xfrm>
            <a:off x="6624354" y="3724712"/>
            <a:ext cx="140035" cy="13422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71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42A9AB-0CF6-B04D-B653-0564F61A046D}"/>
              </a:ext>
            </a:extLst>
          </p:cNvPr>
          <p:cNvSpPr txBox="1">
            <a:spLocks/>
          </p:cNvSpPr>
          <p:nvPr/>
        </p:nvSpPr>
        <p:spPr>
          <a:xfrm>
            <a:off x="676835" y="16560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</a:t>
            </a:r>
            <a:r>
              <a:rPr kumimoji="1" lang="en-US" altLang="ko-KR" dirty="0">
                <a:solidFill>
                  <a:schemeClr val="tx1"/>
                </a:solidFill>
              </a:rPr>
              <a:t>(Singular Value Decomposition, SVD)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E2DC566-1263-AB46-86CF-F3018394097F}"/>
              </a:ext>
            </a:extLst>
          </p:cNvPr>
          <p:cNvSpPr txBox="1">
            <a:spLocks/>
          </p:cNvSpPr>
          <p:nvPr/>
        </p:nvSpPr>
        <p:spPr>
          <a:xfrm>
            <a:off x="676835" y="311654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kumimoji="1" lang="ko-KR" altLang="en-US"/>
              <a:t>우선 말이 어려움</a:t>
            </a:r>
            <a:r>
              <a:rPr kumimoji="1" lang="en-US" altLang="ko-KR"/>
              <a:t>..</a:t>
            </a:r>
          </a:p>
          <a:p>
            <a:endParaRPr kumimoji="1" lang="en-US" altLang="ko-KR"/>
          </a:p>
          <a:p>
            <a:r>
              <a:rPr kumimoji="1" lang="ko-KR" altLang="en-US"/>
              <a:t>수학적인 이해를 살짝만 소개하고</a:t>
            </a:r>
            <a:r>
              <a:rPr kumimoji="1" lang="en-US" altLang="ko-KR"/>
              <a:t>,</a:t>
            </a:r>
            <a:r>
              <a:rPr kumimoji="1" lang="ko-KR" altLang="en-US"/>
              <a:t> 문과적으로 설명할 것임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행렬</a:t>
            </a:r>
            <a:r>
              <a:rPr kumimoji="1" lang="en-US" altLang="ko-KR"/>
              <a:t>,</a:t>
            </a:r>
            <a:r>
              <a:rPr kumimoji="1" lang="ko-KR" altLang="en-US"/>
              <a:t> 벡터에 대한 이해가 있으면 좋지만</a:t>
            </a:r>
            <a:r>
              <a:rPr kumimoji="1" lang="en-US" altLang="ko-KR"/>
              <a:t>,</a:t>
            </a:r>
            <a:r>
              <a:rPr kumimoji="1" lang="ko-KR" altLang="en-US"/>
              <a:t> 없어도 우선 </a:t>
            </a:r>
            <a:r>
              <a:rPr kumimoji="1" lang="en-US" altLang="ko-KR"/>
              <a:t>‘</a:t>
            </a:r>
            <a:r>
              <a:rPr kumimoji="1" lang="ko-KR" altLang="en-US"/>
              <a:t>아 이런 느낌이구나</a:t>
            </a:r>
            <a:r>
              <a:rPr kumimoji="1" lang="en-US" altLang="ko-KR"/>
              <a:t>~’</a:t>
            </a:r>
            <a:r>
              <a:rPr kumimoji="1" lang="ko-KR" altLang="en-US"/>
              <a:t> 정도만 가져도 좋을 것 같음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4320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E8A0F3-87C3-4199-988A-CFA220CA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2900755"/>
            <a:ext cx="90868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96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109DE6-BF13-404E-A10E-7B27A84B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8125"/>
            <a:ext cx="9144000" cy="6381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540371-6B18-4C5C-B6DD-A8CAE3BFB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263" y="3429000"/>
            <a:ext cx="18764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335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altLang="ko-KR" sz="2400" b="1"/>
              <a:t>Association Rule</a:t>
            </a:r>
            <a:endParaRPr sz="2400" b="1" dirty="0"/>
          </a:p>
        </p:txBody>
      </p:sp>
      <p:pic>
        <p:nvPicPr>
          <p:cNvPr id="1026" name="Picture 2" descr="Image result for association rule">
            <a:extLst>
              <a:ext uri="{FF2B5EF4-FFF2-40B4-BE49-F238E27FC236}">
                <a16:creationId xmlns:a16="http://schemas.microsoft.com/office/drawing/2014/main" id="{85E2A8F4-9C6D-46D0-9236-CA686BE0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24" y="3589288"/>
            <a:ext cx="3082363" cy="273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728D258-7EEC-4B10-A03B-3793A4DB9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0" r="7189"/>
          <a:stretch/>
        </p:blipFill>
        <p:spPr bwMode="auto">
          <a:xfrm>
            <a:off x="4655129" y="3582630"/>
            <a:ext cx="2217658" cy="273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24BEDB00-8003-4EAC-88DC-11869F38D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570" y="3551583"/>
            <a:ext cx="3803436" cy="28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01B4F-D4BC-4169-AFB3-92AA46CE1D32}"/>
              </a:ext>
            </a:extLst>
          </p:cNvPr>
          <p:cNvSpPr txBox="1"/>
          <p:nvPr/>
        </p:nvSpPr>
        <p:spPr>
          <a:xfrm>
            <a:off x="1208489" y="1845400"/>
            <a:ext cx="97750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800" b="1" dirty="0">
              <a:solidFill>
                <a:schemeClr val="tx1"/>
              </a:solidFill>
            </a:endParaRPr>
          </a:p>
          <a:p>
            <a:r>
              <a:rPr lang="en-US" altLang="ko-KR" dirty="0"/>
              <a:t>- </a:t>
            </a:r>
            <a:r>
              <a:rPr lang="ko-KR" altLang="en-US" dirty="0"/>
              <a:t>대용량 </a:t>
            </a:r>
            <a:r>
              <a:rPr lang="en-US" altLang="ko-KR" dirty="0"/>
              <a:t>User-item </a:t>
            </a:r>
            <a:r>
              <a:rPr lang="ko-KR" altLang="en-US" dirty="0"/>
              <a:t>데이터셋에서 </a:t>
            </a:r>
            <a:r>
              <a:rPr lang="en-US" altLang="ko-KR" b="1" dirty="0">
                <a:solidFill>
                  <a:srgbClr val="FF0000"/>
                </a:solidFill>
              </a:rPr>
              <a:t>User </a:t>
            </a:r>
            <a:r>
              <a:rPr lang="ko-KR" altLang="en-US" b="1" dirty="0">
                <a:solidFill>
                  <a:srgbClr val="FF0000"/>
                </a:solidFill>
              </a:rPr>
              <a:t>별 </a:t>
            </a:r>
            <a:r>
              <a:rPr lang="en-US" altLang="ko-KR" b="1" dirty="0">
                <a:solidFill>
                  <a:srgbClr val="FF0000"/>
                </a:solidFill>
              </a:rPr>
              <a:t>item</a:t>
            </a:r>
            <a:r>
              <a:rPr lang="ko-KR" altLang="en-US" b="1" dirty="0">
                <a:solidFill>
                  <a:srgbClr val="FF0000"/>
                </a:solidFill>
              </a:rPr>
              <a:t>의 빈도수를 기반으로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변수들 간의 잠재된 상관성을 파악</a:t>
            </a:r>
            <a:r>
              <a:rPr lang="ko-KR" altLang="en-US" dirty="0"/>
              <a:t>하기 위해 사용되는 </a:t>
            </a:r>
            <a:r>
              <a:rPr lang="en-US" altLang="ko-KR" b="1" dirty="0">
                <a:solidFill>
                  <a:srgbClr val="FF0000"/>
                </a:solidFill>
              </a:rPr>
              <a:t>Rule-based </a:t>
            </a:r>
            <a:r>
              <a:rPr lang="ko-KR" altLang="en-US" b="1" dirty="0" err="1">
                <a:solidFill>
                  <a:srgbClr val="FF0000"/>
                </a:solidFill>
              </a:rPr>
              <a:t>머신러닝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알고리즘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예시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/>
                </a:solidFill>
              </a:rPr>
              <a:t>슈퍼마켓의 거래 데이터에서 </a:t>
            </a:r>
            <a:r>
              <a:rPr lang="en-US" altLang="ko-KR" b="1" dirty="0">
                <a:solidFill>
                  <a:schemeClr val="accent1"/>
                </a:solidFill>
              </a:rPr>
              <a:t>item</a:t>
            </a:r>
            <a:r>
              <a:rPr lang="ko-KR" altLang="en-US" b="1" dirty="0">
                <a:solidFill>
                  <a:schemeClr val="accent1"/>
                </a:solidFill>
              </a:rPr>
              <a:t>들 간의 상관성을 파악하는데 사용한 사례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dirty="0"/>
              <a:t>예를 들어</a:t>
            </a:r>
            <a:r>
              <a:rPr lang="en-US" altLang="ko-KR" dirty="0"/>
              <a:t>,</a:t>
            </a:r>
            <a:r>
              <a:rPr lang="en-US" altLang="ko-KR" b="1" dirty="0">
                <a:solidFill>
                  <a:schemeClr val="accent5"/>
                </a:solidFill>
              </a:rPr>
              <a:t> </a:t>
            </a:r>
            <a:r>
              <a:rPr lang="en-US" altLang="ko-KR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양파와 감자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ko-KR" altLang="en-US" b="1" dirty="0" err="1">
                <a:solidFill>
                  <a:schemeClr val="accent1"/>
                </a:solidFill>
              </a:rPr>
              <a:t>를</a:t>
            </a:r>
            <a:r>
              <a:rPr lang="ko-KR" altLang="en-US" b="1" dirty="0">
                <a:solidFill>
                  <a:schemeClr val="accent1"/>
                </a:solidFill>
              </a:rPr>
              <a:t> 산 사람들은 다음으로 </a:t>
            </a:r>
            <a:r>
              <a:rPr lang="en-US" altLang="ko-KR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햄버거 패티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ko-KR" altLang="en-US" b="1" dirty="0" err="1">
                <a:solidFill>
                  <a:schemeClr val="accent1"/>
                </a:solidFill>
              </a:rPr>
              <a:t>를</a:t>
            </a:r>
            <a:r>
              <a:rPr lang="ko-KR" altLang="en-US" b="1" dirty="0">
                <a:solidFill>
                  <a:schemeClr val="accent1"/>
                </a:solidFill>
              </a:rPr>
              <a:t> 살 가능성이 높다는 등의 </a:t>
            </a:r>
            <a:r>
              <a:rPr lang="ko-KR" altLang="en-US" b="1" dirty="0" err="1">
                <a:solidFill>
                  <a:schemeClr val="accent1"/>
                </a:solidFill>
              </a:rPr>
              <a:t>인사이트</a:t>
            </a:r>
            <a:r>
              <a:rPr lang="ko-KR" altLang="en-US" dirty="0" err="1"/>
              <a:t>를</a:t>
            </a:r>
            <a:r>
              <a:rPr lang="ko-KR" altLang="en-US" dirty="0"/>
              <a:t> 얻을 수 있음</a:t>
            </a:r>
            <a:r>
              <a:rPr lang="en-US" altLang="ko-KR" dirty="0"/>
              <a:t> </a:t>
            </a:r>
          </a:p>
        </p:txBody>
      </p:sp>
      <p:sp>
        <p:nvSpPr>
          <p:cNvPr id="10" name="Google Shape;772;p61">
            <a:extLst>
              <a:ext uri="{FF2B5EF4-FFF2-40B4-BE49-F238E27FC236}">
                <a16:creationId xmlns:a16="http://schemas.microsoft.com/office/drawing/2014/main" id="{EF2CBC12-A306-634B-8639-0EB3175606E4}"/>
              </a:ext>
            </a:extLst>
          </p:cNvPr>
          <p:cNvSpPr/>
          <p:nvPr/>
        </p:nvSpPr>
        <p:spPr>
          <a:xfrm>
            <a:off x="570960" y="1586690"/>
            <a:ext cx="11050080" cy="384900"/>
          </a:xfrm>
          <a:prstGeom prst="rect">
            <a:avLst/>
          </a:prstGeom>
          <a:solidFill>
            <a:srgbClr val="0A6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ko-KR" sz="1800" b="1" dirty="0">
                <a:solidFill>
                  <a:srgbClr val="FFFFFF"/>
                </a:solidFill>
              </a:rPr>
              <a:t>Association Rule</a:t>
            </a:r>
            <a:endParaRPr lang="en-GB" altLang="ko-KR" sz="1800" b="1" dirty="0">
              <a:solidFill>
                <a:srgbClr val="FFFFFF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B6378E-66D3-0640-B522-21336FC7A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321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/>
              <a:t>Association Rule  - Concept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9B1F5-A84A-49E2-8893-6759F55D928B}"/>
              </a:ext>
            </a:extLst>
          </p:cNvPr>
          <p:cNvSpPr txBox="1"/>
          <p:nvPr/>
        </p:nvSpPr>
        <p:spPr>
          <a:xfrm>
            <a:off x="2155971" y="2558091"/>
            <a:ext cx="165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example</a:t>
            </a:r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F6B876-864A-4705-BAD6-444E52513D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096" y="3089398"/>
          <a:ext cx="5006806" cy="2136085"/>
        </p:xfrm>
        <a:graphic>
          <a:graphicData uri="http://schemas.openxmlformats.org/drawingml/2006/table">
            <a:tbl>
              <a:tblPr firstRow="1" bandRow="1"/>
              <a:tblGrid>
                <a:gridCol w="611240">
                  <a:extLst>
                    <a:ext uri="{9D8B030D-6E8A-4147-A177-3AD203B41FA5}">
                      <a16:colId xmlns:a16="http://schemas.microsoft.com/office/drawing/2014/main" val="1728232874"/>
                    </a:ext>
                  </a:extLst>
                </a:gridCol>
                <a:gridCol w="588317">
                  <a:extLst>
                    <a:ext uri="{9D8B030D-6E8A-4147-A177-3AD203B41FA5}">
                      <a16:colId xmlns:a16="http://schemas.microsoft.com/office/drawing/2014/main" val="3117729039"/>
                    </a:ext>
                  </a:extLst>
                </a:gridCol>
                <a:gridCol w="732265">
                  <a:extLst>
                    <a:ext uri="{9D8B030D-6E8A-4147-A177-3AD203B41FA5}">
                      <a16:colId xmlns:a16="http://schemas.microsoft.com/office/drawing/2014/main" val="1227416606"/>
                    </a:ext>
                  </a:extLst>
                </a:gridCol>
                <a:gridCol w="584681">
                  <a:extLst>
                    <a:ext uri="{9D8B030D-6E8A-4147-A177-3AD203B41FA5}">
                      <a16:colId xmlns:a16="http://schemas.microsoft.com/office/drawing/2014/main" val="2647205082"/>
                    </a:ext>
                  </a:extLst>
                </a:gridCol>
                <a:gridCol w="584680">
                  <a:extLst>
                    <a:ext uri="{9D8B030D-6E8A-4147-A177-3AD203B41FA5}">
                      <a16:colId xmlns:a16="http://schemas.microsoft.com/office/drawing/2014/main" val="576174712"/>
                    </a:ext>
                  </a:extLst>
                </a:gridCol>
                <a:gridCol w="573853">
                  <a:extLst>
                    <a:ext uri="{9D8B030D-6E8A-4147-A177-3AD203B41FA5}">
                      <a16:colId xmlns:a16="http://schemas.microsoft.com/office/drawing/2014/main" val="94549163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1505472542"/>
                    </a:ext>
                  </a:extLst>
                </a:gridCol>
                <a:gridCol w="736263">
                  <a:extLst>
                    <a:ext uri="{9D8B030D-6E8A-4147-A177-3AD203B41FA5}">
                      <a16:colId xmlns:a16="http://schemas.microsoft.com/office/drawing/2014/main" val="2837332193"/>
                    </a:ext>
                  </a:extLst>
                </a:gridCol>
              </a:tblGrid>
              <a:tr h="315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맥주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오징어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치즈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라면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콜라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소주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사이다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7385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아빠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9117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엄마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43601"/>
                  </a:ext>
                </a:extLst>
              </a:tr>
              <a:tr h="37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00303"/>
                  </a:ext>
                </a:extLst>
              </a:tr>
              <a:tr h="35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2474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동생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564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/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solidFill>
                <a:schemeClr val="lt1"/>
              </a:solidFill>
              <a:ln w="22225">
                <a:solidFill>
                  <a:srgbClr val="FF0000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1. </a:t>
                </a:r>
                <a:r>
                  <a:rPr lang="ko-KR" altLang="en-US" sz="1600" dirty="0"/>
                  <a:t>지지도</a:t>
                </a:r>
                <a:r>
                  <a:rPr lang="en-US" altLang="ko-KR" sz="1600" dirty="0"/>
                  <a:t>(Support)</a:t>
                </a:r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 dirty="0"/>
                  <a:t>(A → B)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(A </a:t>
                </a:r>
                <a:r>
                  <a:rPr lang="en-US" altLang="ko-KR" dirty="0" err="1"/>
                  <a:t>Ո</a:t>
                </a:r>
                <a:r>
                  <a:rPr lang="en-US" altLang="ko-KR" dirty="0"/>
                  <a:t> B) = 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거래한 횟수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전체 거래 횟수</a:t>
                </a:r>
                <a:r>
                  <a:rPr lang="en-US" altLang="ko-KR" dirty="0"/>
                  <a:t>(User </a:t>
                </a:r>
                <a:r>
                  <a:rPr lang="ko-KR" altLang="en-US" dirty="0"/>
                  <a:t>수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‘</a:t>
                </a:r>
                <a:r>
                  <a:rPr lang="ko-KR" altLang="en-US" dirty="0"/>
                  <a:t>맥주 </a:t>
                </a:r>
                <a:r>
                  <a:rPr lang="en-US" altLang="ko-KR" dirty="0"/>
                  <a:t>→ </a:t>
                </a:r>
                <a:r>
                  <a:rPr lang="ko-KR" altLang="en-US" dirty="0"/>
                  <a:t>오징어</a:t>
                </a:r>
                <a:r>
                  <a:rPr lang="en-US" altLang="ko-KR" dirty="0"/>
                  <a:t>’ </a:t>
                </a:r>
                <a:r>
                  <a:rPr lang="ko-KR" altLang="en-US" dirty="0"/>
                  <a:t>거래의 지지도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맥주 </a:t>
                </a:r>
                <a:r>
                  <a:rPr lang="en-US" altLang="ko-KR" dirty="0"/>
                  <a:t>→ </a:t>
                </a:r>
                <a:r>
                  <a:rPr lang="ko-KR" altLang="en-US" dirty="0"/>
                  <a:t>오징어</a:t>
                </a:r>
                <a:r>
                  <a:rPr lang="en-US" altLang="ko-KR" dirty="0"/>
                  <a:t>) = 2/5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blipFill>
                <a:blip r:embed="rId3"/>
                <a:stretch>
                  <a:fillRect l="-209" b="-2703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/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2. </a:t>
                </a:r>
                <a:r>
                  <a:rPr lang="ko-KR" altLang="en-US" sz="1600" dirty="0"/>
                  <a:t>신뢰도</a:t>
                </a:r>
                <a:r>
                  <a:rPr lang="en-US" altLang="ko-KR" sz="1600" dirty="0"/>
                  <a:t>(Confidence)</a:t>
                </a:r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 dirty="0"/>
                  <a:t>(A → 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(B | A) = 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거래한 횟수</a:t>
                </a:r>
                <a:r>
                  <a:rPr lang="en-US" altLang="ko-KR" dirty="0"/>
                  <a:t> / A</a:t>
                </a:r>
                <a:r>
                  <a:rPr lang="ko-KR" altLang="en-US" dirty="0"/>
                  <a:t>의 거래 횟수</a:t>
                </a:r>
                <a:endParaRPr lang="en-US" altLang="ko-KR" dirty="0"/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(B | A)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(A </a:t>
                </a:r>
                <a:r>
                  <a:rPr lang="en-US" altLang="ko-KR" dirty="0" err="1"/>
                  <a:t>Ո</a:t>
                </a:r>
                <a:r>
                  <a:rPr lang="en-US" altLang="ko-KR" dirty="0"/>
                  <a:t>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(A) </a:t>
                </a:r>
                <a:r>
                  <a:rPr lang="ko-KR" altLang="en-US" dirty="0"/>
                  <a:t>로 표현 가능</a:t>
                </a:r>
                <a:endParaRPr lang="en-US" altLang="ko-KR" dirty="0"/>
              </a:p>
              <a:p>
                <a:r>
                  <a:rPr lang="en-US" altLang="ko-KR" b="1" dirty="0"/>
                  <a:t>∙ </a:t>
                </a:r>
                <a:r>
                  <a:rPr lang="en-US" altLang="ko-KR" dirty="0"/>
                  <a:t>‘</a:t>
                </a:r>
                <a:r>
                  <a:rPr lang="ko-KR" altLang="en-US" dirty="0"/>
                  <a:t>맥주</a:t>
                </a:r>
                <a:r>
                  <a:rPr lang="en-US" altLang="ko-KR" dirty="0"/>
                  <a:t> →</a:t>
                </a:r>
                <a:r>
                  <a:rPr lang="ko-KR" altLang="en-US" dirty="0"/>
                  <a:t> 오징어</a:t>
                </a:r>
                <a:r>
                  <a:rPr lang="en-US" altLang="ko-KR" dirty="0"/>
                  <a:t>’ </a:t>
                </a:r>
                <a:r>
                  <a:rPr lang="ko-KR" altLang="en-US" dirty="0"/>
                  <a:t>거래의 신뢰도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맥주</a:t>
                </a:r>
                <a:r>
                  <a:rPr lang="en-US" altLang="ko-KR" dirty="0"/>
                  <a:t> → </a:t>
                </a:r>
                <a:r>
                  <a:rPr lang="ko-KR" altLang="en-US" dirty="0"/>
                  <a:t>오징어</a:t>
                </a:r>
                <a:r>
                  <a:rPr lang="en-US" altLang="ko-KR" dirty="0"/>
                  <a:t>) = 2/3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blipFill>
                <a:blip r:embed="rId4"/>
                <a:stretch>
                  <a:fillRect l="-569" b="-439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/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3. </a:t>
                </a:r>
                <a:r>
                  <a:rPr lang="ko-KR" altLang="en-US" sz="1600"/>
                  <a:t>향상도</a:t>
                </a:r>
                <a:r>
                  <a:rPr lang="en-US" altLang="ko-KR" sz="1600"/>
                  <a:t>(Lift)</a:t>
                </a:r>
                <a:r>
                  <a:rPr lang="en-US" altLang="ko-KR" sz="1600">
                    <a:latin typeface="Batang" panose="02030600000101010101" pitchFamily="18" charset="-127"/>
                    <a:ea typeface="Batang" panose="02030600000101010101" pitchFamily="18" charset="-127"/>
                  </a:rPr>
                  <a:t> ★</a:t>
                </a:r>
                <a:endParaRPr lang="en-US" altLang="ko-KR" sz="1600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∙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(B)) </a:t>
                </a:r>
                <a:r>
                  <a:rPr lang="ko-KR" altLang="en-US"/>
                  <a:t>로 표현됨</a:t>
                </a:r>
                <a:r>
                  <a:rPr lang="en-US" altLang="ko-KR"/>
                  <a:t>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Confidence</a:t>
                </a:r>
                <a:r>
                  <a:rPr lang="ko-KR" altLang="en-US"/>
                  <a:t>가 같게 나왔을 때</a:t>
                </a:r>
                <a:r>
                  <a:rPr lang="en-US" altLang="ko-KR"/>
                  <a:t>, P(B)</a:t>
                </a:r>
                <a:r>
                  <a:rPr lang="ko-KR" altLang="en-US"/>
                  <a:t>가 작으면 </a:t>
                </a:r>
                <a:r>
                  <a:rPr lang="en-US" altLang="ko-KR"/>
                  <a:t>Lift</a:t>
                </a:r>
                <a:r>
                  <a:rPr lang="ko-KR" altLang="en-US"/>
                  <a:t>가 커짐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): (2/3) / (3/5) = 10/9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라면</a:t>
                </a:r>
                <a:r>
                  <a:rPr lang="en-US" altLang="ko-KR"/>
                  <a:t>): (2/3) / (4/5) = 5/6  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:r>
                  <a:rPr lang="ko-KR" altLang="en-US"/>
                  <a:t>따라서 라면보다는 </a:t>
                </a:r>
                <a:r>
                  <a:rPr lang="en-US" altLang="ko-KR"/>
                  <a:t>Lift</a:t>
                </a:r>
                <a:r>
                  <a:rPr lang="ko-KR" altLang="en-US"/>
                  <a:t>가 더 큰 오징어를 추천해줌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Common</a:t>
                </a:r>
                <a:r>
                  <a:rPr lang="ko-KR" altLang="en-US"/>
                  <a:t>한</a:t>
                </a:r>
                <a:r>
                  <a:rPr lang="en-US" altLang="ko-KR"/>
                  <a:t>(</a:t>
                </a:r>
                <a:r>
                  <a:rPr lang="ko-KR" altLang="en-US"/>
                  <a:t>보편적으로 인기 많은</a:t>
                </a:r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r>
                  <a:rPr lang="en-US" altLang="ko-KR"/>
                  <a:t>item</a:t>
                </a:r>
                <a:r>
                  <a:rPr lang="ko-KR" altLang="en-US"/>
                  <a:t>들만 추천되는 문제를 해결하기</a:t>
                </a:r>
                <a:endParaRPr lang="en-US" altLang="ko-KR"/>
              </a:p>
              <a:p>
                <a:r>
                  <a:rPr lang="ko-KR" altLang="en-US"/>
                  <a:t> 위함으로</a:t>
                </a:r>
                <a:r>
                  <a:rPr lang="en-US" altLang="ko-KR"/>
                  <a:t>,</a:t>
                </a:r>
                <a:r>
                  <a:rPr lang="ko-KR" altLang="en-US"/>
                  <a:t> 특정 </a:t>
                </a:r>
                <a:r>
                  <a:rPr lang="en-US" altLang="ko-KR"/>
                  <a:t>item</a:t>
                </a:r>
                <a:r>
                  <a:rPr lang="ko-KR" altLang="en-US"/>
                  <a:t>과 특별히</a:t>
                </a:r>
                <a:r>
                  <a:rPr lang="en-US" altLang="ko-KR"/>
                  <a:t>(</a:t>
                </a:r>
                <a:r>
                  <a:rPr lang="ko-KR" altLang="en-US"/>
                  <a:t>고유하게</a:t>
                </a:r>
                <a:r>
                  <a:rPr lang="en-US" altLang="ko-KR"/>
                  <a:t>)</a:t>
                </a:r>
                <a:r>
                  <a:rPr lang="ko-KR" altLang="en-US"/>
                  <a:t> 관계 있는 </a:t>
                </a:r>
                <a:r>
                  <a:rPr lang="en-US" altLang="ko-KR"/>
                  <a:t>item</a:t>
                </a:r>
                <a:r>
                  <a:rPr lang="ko-KR" altLang="en-US"/>
                  <a:t>들을 추천하고자 함</a:t>
                </a:r>
                <a:r>
                  <a:rPr lang="en-US" altLang="ko-KR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blipFill>
                <a:blip r:embed="rId5"/>
                <a:stretch>
                  <a:fillRect l="-491" r="-2161" b="-277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9C719E-F0C6-2B4E-B916-7F22FD1EF9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570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/>
              <a:t>Association Rule  - Concept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9B1F5-A84A-49E2-8893-6759F55D928B}"/>
              </a:ext>
            </a:extLst>
          </p:cNvPr>
          <p:cNvSpPr txBox="1"/>
          <p:nvPr/>
        </p:nvSpPr>
        <p:spPr>
          <a:xfrm>
            <a:off x="2155971" y="2558091"/>
            <a:ext cx="165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example</a:t>
            </a:r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F6B876-864A-4705-BAD6-444E52513D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096" y="3089398"/>
          <a:ext cx="5006806" cy="2136085"/>
        </p:xfrm>
        <a:graphic>
          <a:graphicData uri="http://schemas.openxmlformats.org/drawingml/2006/table">
            <a:tbl>
              <a:tblPr firstRow="1" bandRow="1"/>
              <a:tblGrid>
                <a:gridCol w="611240">
                  <a:extLst>
                    <a:ext uri="{9D8B030D-6E8A-4147-A177-3AD203B41FA5}">
                      <a16:colId xmlns:a16="http://schemas.microsoft.com/office/drawing/2014/main" val="1728232874"/>
                    </a:ext>
                  </a:extLst>
                </a:gridCol>
                <a:gridCol w="588317">
                  <a:extLst>
                    <a:ext uri="{9D8B030D-6E8A-4147-A177-3AD203B41FA5}">
                      <a16:colId xmlns:a16="http://schemas.microsoft.com/office/drawing/2014/main" val="3117729039"/>
                    </a:ext>
                  </a:extLst>
                </a:gridCol>
                <a:gridCol w="732265">
                  <a:extLst>
                    <a:ext uri="{9D8B030D-6E8A-4147-A177-3AD203B41FA5}">
                      <a16:colId xmlns:a16="http://schemas.microsoft.com/office/drawing/2014/main" val="1227416606"/>
                    </a:ext>
                  </a:extLst>
                </a:gridCol>
                <a:gridCol w="584681">
                  <a:extLst>
                    <a:ext uri="{9D8B030D-6E8A-4147-A177-3AD203B41FA5}">
                      <a16:colId xmlns:a16="http://schemas.microsoft.com/office/drawing/2014/main" val="2647205082"/>
                    </a:ext>
                  </a:extLst>
                </a:gridCol>
                <a:gridCol w="584680">
                  <a:extLst>
                    <a:ext uri="{9D8B030D-6E8A-4147-A177-3AD203B41FA5}">
                      <a16:colId xmlns:a16="http://schemas.microsoft.com/office/drawing/2014/main" val="576174712"/>
                    </a:ext>
                  </a:extLst>
                </a:gridCol>
                <a:gridCol w="573853">
                  <a:extLst>
                    <a:ext uri="{9D8B030D-6E8A-4147-A177-3AD203B41FA5}">
                      <a16:colId xmlns:a16="http://schemas.microsoft.com/office/drawing/2014/main" val="94549163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1505472542"/>
                    </a:ext>
                  </a:extLst>
                </a:gridCol>
                <a:gridCol w="736263">
                  <a:extLst>
                    <a:ext uri="{9D8B030D-6E8A-4147-A177-3AD203B41FA5}">
                      <a16:colId xmlns:a16="http://schemas.microsoft.com/office/drawing/2014/main" val="2837332193"/>
                    </a:ext>
                  </a:extLst>
                </a:gridCol>
              </a:tblGrid>
              <a:tr h="315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맥주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오징어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치즈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라면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콜라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소주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사이다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7385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아빠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9117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엄마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43601"/>
                  </a:ext>
                </a:extLst>
              </a:tr>
              <a:tr h="37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00303"/>
                  </a:ext>
                </a:extLst>
              </a:tr>
              <a:tr h="35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2474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/>
                        <a:t>동생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564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/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1. </a:t>
                </a:r>
                <a:r>
                  <a:rPr lang="ko-KR" altLang="en-US" sz="1600"/>
                  <a:t>지지도</a:t>
                </a:r>
                <a:r>
                  <a:rPr lang="en-US" altLang="ko-KR" sz="1600"/>
                  <a:t>(Support)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(A → B)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 </a:t>
                </a:r>
                <a:r>
                  <a:rPr lang="en-US" altLang="ko-KR"/>
                  <a:t>/ </a:t>
                </a:r>
                <a:r>
                  <a:rPr lang="ko-KR" altLang="en-US"/>
                  <a:t>전체 거래 횟수</a:t>
                </a:r>
                <a:r>
                  <a:rPr lang="en-US" altLang="ko-KR"/>
                  <a:t>(User </a:t>
                </a:r>
                <a:r>
                  <a:rPr lang="ko-KR" altLang="en-US"/>
                  <a:t>수</a:t>
                </a:r>
                <a:r>
                  <a:rPr lang="en-US" altLang="ko-KR"/>
                  <a:t>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‘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지지도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2/5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blipFill>
                <a:blip r:embed="rId3"/>
                <a:stretch>
                  <a:fillRect l="-302" b="-4667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/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2. </a:t>
                </a:r>
                <a:r>
                  <a:rPr lang="ko-KR" altLang="en-US" sz="1600"/>
                  <a:t>신뢰도</a:t>
                </a:r>
                <a:r>
                  <a:rPr lang="en-US" altLang="ko-KR" sz="1600"/>
                  <a:t>(Confidence)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</a:t>
                </a:r>
                <a:r>
                  <a:rPr lang="en-US" altLang="ko-KR"/>
                  <a:t> / A</a:t>
                </a:r>
                <a:r>
                  <a:rPr lang="ko-KR" altLang="en-US"/>
                  <a:t>의 거래 횟수</a:t>
                </a:r>
                <a:endParaRPr lang="en-US" altLang="ko-KR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</a:t>
                </a:r>
                <a:r>
                  <a:rPr lang="ko-KR" altLang="en-US"/>
                  <a:t>로 표현 가능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‘</a:t>
                </a:r>
                <a:r>
                  <a:rPr lang="ko-KR" altLang="en-US"/>
                  <a:t>맥주</a:t>
                </a:r>
                <a:r>
                  <a:rPr lang="en-US" altLang="ko-KR"/>
                  <a:t> →</a:t>
                </a:r>
                <a:r>
                  <a:rPr lang="ko-KR" altLang="en-US"/>
                  <a:t> 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신뢰도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blipFill>
                <a:blip r:embed="rId4"/>
                <a:stretch>
                  <a:fillRect l="-569" b="-439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/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3. </a:t>
                </a:r>
                <a:r>
                  <a:rPr lang="ko-KR" altLang="en-US" sz="1600"/>
                  <a:t>향상도</a:t>
                </a:r>
                <a:r>
                  <a:rPr lang="en-US" altLang="ko-KR" sz="1600"/>
                  <a:t>(Lift)</a:t>
                </a:r>
                <a:r>
                  <a:rPr lang="en-US" altLang="ko-KR" sz="1600">
                    <a:latin typeface="Batang" panose="02030600000101010101" pitchFamily="18" charset="-127"/>
                    <a:ea typeface="Batang" panose="02030600000101010101" pitchFamily="18" charset="-127"/>
                  </a:rPr>
                  <a:t> ★</a:t>
                </a:r>
                <a:endParaRPr lang="en-US" altLang="ko-KR" sz="1600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∙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(B)) </a:t>
                </a:r>
                <a:r>
                  <a:rPr lang="ko-KR" altLang="en-US"/>
                  <a:t>로 표현됨</a:t>
                </a:r>
                <a:r>
                  <a:rPr lang="en-US" altLang="ko-KR"/>
                  <a:t>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Confidence</a:t>
                </a:r>
                <a:r>
                  <a:rPr lang="ko-KR" altLang="en-US"/>
                  <a:t>가 같게 나왔을 때</a:t>
                </a:r>
                <a:r>
                  <a:rPr lang="en-US" altLang="ko-KR"/>
                  <a:t>, P(B)</a:t>
                </a:r>
                <a:r>
                  <a:rPr lang="ko-KR" altLang="en-US"/>
                  <a:t>가 작으면 </a:t>
                </a:r>
                <a:r>
                  <a:rPr lang="en-US" altLang="ko-KR"/>
                  <a:t>Lift</a:t>
                </a:r>
                <a:r>
                  <a:rPr lang="ko-KR" altLang="en-US"/>
                  <a:t>가 커짐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): (2/3) / (3/5) = 10/9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라면</a:t>
                </a:r>
                <a:r>
                  <a:rPr lang="en-US" altLang="ko-KR"/>
                  <a:t>): (2/3) / (4/5) = 5/6  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:r>
                  <a:rPr lang="ko-KR" altLang="en-US"/>
                  <a:t>따라서 라면보다는 </a:t>
                </a:r>
                <a:r>
                  <a:rPr lang="en-US" altLang="ko-KR"/>
                  <a:t>Lift</a:t>
                </a:r>
                <a:r>
                  <a:rPr lang="ko-KR" altLang="en-US"/>
                  <a:t>가 더 큰 오징어를 추천해줌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Common</a:t>
                </a:r>
                <a:r>
                  <a:rPr lang="ko-KR" altLang="en-US"/>
                  <a:t>한</a:t>
                </a:r>
                <a:r>
                  <a:rPr lang="en-US" altLang="ko-KR"/>
                  <a:t>(</a:t>
                </a:r>
                <a:r>
                  <a:rPr lang="ko-KR" altLang="en-US"/>
                  <a:t>보편적으로 인기 많은</a:t>
                </a:r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r>
                  <a:rPr lang="en-US" altLang="ko-KR"/>
                  <a:t>item</a:t>
                </a:r>
                <a:r>
                  <a:rPr lang="ko-KR" altLang="en-US"/>
                  <a:t>들만 추천되는 문제를 해결하기</a:t>
                </a:r>
                <a:endParaRPr lang="en-US" altLang="ko-KR"/>
              </a:p>
              <a:p>
                <a:r>
                  <a:rPr lang="ko-KR" altLang="en-US"/>
                  <a:t> 위함으로</a:t>
                </a:r>
                <a:r>
                  <a:rPr lang="en-US" altLang="ko-KR"/>
                  <a:t>,</a:t>
                </a:r>
                <a:r>
                  <a:rPr lang="ko-KR" altLang="en-US"/>
                  <a:t> 특정 </a:t>
                </a:r>
                <a:r>
                  <a:rPr lang="en-US" altLang="ko-KR"/>
                  <a:t>item</a:t>
                </a:r>
                <a:r>
                  <a:rPr lang="ko-KR" altLang="en-US"/>
                  <a:t>과 특별히</a:t>
                </a:r>
                <a:r>
                  <a:rPr lang="en-US" altLang="ko-KR"/>
                  <a:t>(</a:t>
                </a:r>
                <a:r>
                  <a:rPr lang="ko-KR" altLang="en-US"/>
                  <a:t>고유하게</a:t>
                </a:r>
                <a:r>
                  <a:rPr lang="en-US" altLang="ko-KR"/>
                  <a:t>)</a:t>
                </a:r>
                <a:r>
                  <a:rPr lang="ko-KR" altLang="en-US"/>
                  <a:t> 관계 있는 </a:t>
                </a:r>
                <a:r>
                  <a:rPr lang="en-US" altLang="ko-KR"/>
                  <a:t>item</a:t>
                </a:r>
                <a:r>
                  <a:rPr lang="ko-KR" altLang="en-US"/>
                  <a:t>들을 추천하고자 함</a:t>
                </a:r>
                <a:r>
                  <a:rPr lang="en-US" altLang="ko-KR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blipFill>
                <a:blip r:embed="rId5"/>
                <a:stretch>
                  <a:fillRect l="-491" r="-2161" b="-277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1778A0-6D37-F94A-B261-27FDE3333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354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/>
              <a:t>Association Rule  - Concept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9B1F5-A84A-49E2-8893-6759F55D928B}"/>
              </a:ext>
            </a:extLst>
          </p:cNvPr>
          <p:cNvSpPr txBox="1"/>
          <p:nvPr/>
        </p:nvSpPr>
        <p:spPr>
          <a:xfrm>
            <a:off x="2155971" y="2558091"/>
            <a:ext cx="165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example</a:t>
            </a:r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F6B876-864A-4705-BAD6-444E52513D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096" y="3089398"/>
          <a:ext cx="5006806" cy="2136085"/>
        </p:xfrm>
        <a:graphic>
          <a:graphicData uri="http://schemas.openxmlformats.org/drawingml/2006/table">
            <a:tbl>
              <a:tblPr firstRow="1" bandRow="1"/>
              <a:tblGrid>
                <a:gridCol w="611240">
                  <a:extLst>
                    <a:ext uri="{9D8B030D-6E8A-4147-A177-3AD203B41FA5}">
                      <a16:colId xmlns:a16="http://schemas.microsoft.com/office/drawing/2014/main" val="1728232874"/>
                    </a:ext>
                  </a:extLst>
                </a:gridCol>
                <a:gridCol w="588317">
                  <a:extLst>
                    <a:ext uri="{9D8B030D-6E8A-4147-A177-3AD203B41FA5}">
                      <a16:colId xmlns:a16="http://schemas.microsoft.com/office/drawing/2014/main" val="3117729039"/>
                    </a:ext>
                  </a:extLst>
                </a:gridCol>
                <a:gridCol w="732265">
                  <a:extLst>
                    <a:ext uri="{9D8B030D-6E8A-4147-A177-3AD203B41FA5}">
                      <a16:colId xmlns:a16="http://schemas.microsoft.com/office/drawing/2014/main" val="1227416606"/>
                    </a:ext>
                  </a:extLst>
                </a:gridCol>
                <a:gridCol w="584681">
                  <a:extLst>
                    <a:ext uri="{9D8B030D-6E8A-4147-A177-3AD203B41FA5}">
                      <a16:colId xmlns:a16="http://schemas.microsoft.com/office/drawing/2014/main" val="2647205082"/>
                    </a:ext>
                  </a:extLst>
                </a:gridCol>
                <a:gridCol w="584680">
                  <a:extLst>
                    <a:ext uri="{9D8B030D-6E8A-4147-A177-3AD203B41FA5}">
                      <a16:colId xmlns:a16="http://schemas.microsoft.com/office/drawing/2014/main" val="576174712"/>
                    </a:ext>
                  </a:extLst>
                </a:gridCol>
                <a:gridCol w="573853">
                  <a:extLst>
                    <a:ext uri="{9D8B030D-6E8A-4147-A177-3AD203B41FA5}">
                      <a16:colId xmlns:a16="http://schemas.microsoft.com/office/drawing/2014/main" val="94549163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1505472542"/>
                    </a:ext>
                  </a:extLst>
                </a:gridCol>
                <a:gridCol w="736263">
                  <a:extLst>
                    <a:ext uri="{9D8B030D-6E8A-4147-A177-3AD203B41FA5}">
                      <a16:colId xmlns:a16="http://schemas.microsoft.com/office/drawing/2014/main" val="2837332193"/>
                    </a:ext>
                  </a:extLst>
                </a:gridCol>
              </a:tblGrid>
              <a:tr h="315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맥주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오징어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치즈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라면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콜라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소주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사이다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7385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아빠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9117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엄마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43601"/>
                  </a:ext>
                </a:extLst>
              </a:tr>
              <a:tr h="37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00303"/>
                  </a:ext>
                </a:extLst>
              </a:tr>
              <a:tr h="35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2474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동생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564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/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1. </a:t>
                </a:r>
                <a:r>
                  <a:rPr lang="ko-KR" altLang="en-US" sz="1600"/>
                  <a:t>지지도</a:t>
                </a:r>
                <a:r>
                  <a:rPr lang="en-US" altLang="ko-KR" sz="1600"/>
                  <a:t>(Support)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(A → B)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 </a:t>
                </a:r>
                <a:r>
                  <a:rPr lang="en-US" altLang="ko-KR"/>
                  <a:t>/ </a:t>
                </a:r>
                <a:r>
                  <a:rPr lang="ko-KR" altLang="en-US"/>
                  <a:t>전체 거래 횟수</a:t>
                </a:r>
                <a:r>
                  <a:rPr lang="en-US" altLang="ko-KR"/>
                  <a:t>(User </a:t>
                </a:r>
                <a:r>
                  <a:rPr lang="ko-KR" altLang="en-US"/>
                  <a:t>수</a:t>
                </a:r>
                <a:r>
                  <a:rPr lang="en-US" altLang="ko-KR"/>
                  <a:t>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‘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지지도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2/5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blipFill>
                <a:blip r:embed="rId3"/>
                <a:stretch>
                  <a:fillRect l="-505" b="-616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/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2. </a:t>
                </a:r>
                <a:r>
                  <a:rPr lang="ko-KR" altLang="en-US" sz="1600"/>
                  <a:t>신뢰도</a:t>
                </a:r>
                <a:r>
                  <a:rPr lang="en-US" altLang="ko-KR" sz="1600"/>
                  <a:t>(Confidence)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</a:t>
                </a:r>
                <a:r>
                  <a:rPr lang="en-US" altLang="ko-KR"/>
                  <a:t> / A</a:t>
                </a:r>
                <a:r>
                  <a:rPr lang="ko-KR" altLang="en-US"/>
                  <a:t>의 거래 횟수</a:t>
                </a:r>
                <a:endParaRPr lang="en-US" altLang="ko-KR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</a:t>
                </a:r>
                <a:r>
                  <a:rPr lang="ko-KR" altLang="en-US"/>
                  <a:t>로 표현 가능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‘</a:t>
                </a:r>
                <a:r>
                  <a:rPr lang="ko-KR" altLang="en-US"/>
                  <a:t>맥주</a:t>
                </a:r>
                <a:r>
                  <a:rPr lang="en-US" altLang="ko-KR"/>
                  <a:t> →</a:t>
                </a:r>
                <a:r>
                  <a:rPr lang="ko-KR" altLang="en-US"/>
                  <a:t> 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신뢰도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blipFill>
                <a:blip r:embed="rId4"/>
                <a:stretch>
                  <a:fillRect l="-340" b="-3226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/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3. </a:t>
                </a:r>
                <a:r>
                  <a:rPr lang="ko-KR" altLang="en-US" sz="1600"/>
                  <a:t>향상도</a:t>
                </a:r>
                <a:r>
                  <a:rPr lang="en-US" altLang="ko-KR" sz="1600"/>
                  <a:t>(Lift)</a:t>
                </a:r>
                <a:r>
                  <a:rPr lang="en-US" altLang="ko-KR" sz="1600">
                    <a:latin typeface="Batang" panose="02030600000101010101" pitchFamily="18" charset="-127"/>
                    <a:ea typeface="Batang" panose="02030600000101010101" pitchFamily="18" charset="-127"/>
                  </a:rPr>
                  <a:t> ★</a:t>
                </a:r>
                <a:endParaRPr lang="en-US" altLang="ko-KR" sz="1600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∙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(B)) </a:t>
                </a:r>
                <a:r>
                  <a:rPr lang="ko-KR" altLang="en-US"/>
                  <a:t>로 표현됨</a:t>
                </a:r>
                <a:r>
                  <a:rPr lang="en-US" altLang="ko-KR"/>
                  <a:t>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Confidence</a:t>
                </a:r>
                <a:r>
                  <a:rPr lang="ko-KR" altLang="en-US"/>
                  <a:t>가 같게 나왔을 때</a:t>
                </a:r>
                <a:r>
                  <a:rPr lang="en-US" altLang="ko-KR"/>
                  <a:t>, P(B)</a:t>
                </a:r>
                <a:r>
                  <a:rPr lang="ko-KR" altLang="en-US"/>
                  <a:t>가 작으면 </a:t>
                </a:r>
                <a:r>
                  <a:rPr lang="en-US" altLang="ko-KR"/>
                  <a:t>Lift</a:t>
                </a:r>
                <a:r>
                  <a:rPr lang="ko-KR" altLang="en-US"/>
                  <a:t>가 커짐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): (2/3) / (3/5) = 10/9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라면</a:t>
                </a:r>
                <a:r>
                  <a:rPr lang="en-US" altLang="ko-KR"/>
                  <a:t>): (2/3) / (4/5) = 5/6  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:r>
                  <a:rPr lang="ko-KR" altLang="en-US"/>
                  <a:t>따라서 라면보다는 </a:t>
                </a:r>
                <a:r>
                  <a:rPr lang="en-US" altLang="ko-KR"/>
                  <a:t>Lift</a:t>
                </a:r>
                <a:r>
                  <a:rPr lang="ko-KR" altLang="en-US"/>
                  <a:t>가 더 큰 오징어를 추천해줌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Common</a:t>
                </a:r>
                <a:r>
                  <a:rPr lang="ko-KR" altLang="en-US"/>
                  <a:t>한</a:t>
                </a:r>
                <a:r>
                  <a:rPr lang="en-US" altLang="ko-KR"/>
                  <a:t>(</a:t>
                </a:r>
                <a:r>
                  <a:rPr lang="ko-KR" altLang="en-US"/>
                  <a:t>보편적으로 인기 많은</a:t>
                </a:r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r>
                  <a:rPr lang="en-US" altLang="ko-KR"/>
                  <a:t>item</a:t>
                </a:r>
                <a:r>
                  <a:rPr lang="ko-KR" altLang="en-US"/>
                  <a:t>들만 추천되는 문제를 해결하기</a:t>
                </a:r>
                <a:endParaRPr lang="en-US" altLang="ko-KR"/>
              </a:p>
              <a:p>
                <a:r>
                  <a:rPr lang="ko-KR" altLang="en-US"/>
                  <a:t> 위함으로</a:t>
                </a:r>
                <a:r>
                  <a:rPr lang="en-US" altLang="ko-KR"/>
                  <a:t>,</a:t>
                </a:r>
                <a:r>
                  <a:rPr lang="ko-KR" altLang="en-US"/>
                  <a:t> 특정 </a:t>
                </a:r>
                <a:r>
                  <a:rPr lang="en-US" altLang="ko-KR"/>
                  <a:t>item</a:t>
                </a:r>
                <a:r>
                  <a:rPr lang="ko-KR" altLang="en-US"/>
                  <a:t>과 특별히</a:t>
                </a:r>
                <a:r>
                  <a:rPr lang="en-US" altLang="ko-KR"/>
                  <a:t>(</a:t>
                </a:r>
                <a:r>
                  <a:rPr lang="ko-KR" altLang="en-US"/>
                  <a:t>고유하게</a:t>
                </a:r>
                <a:r>
                  <a:rPr lang="en-US" altLang="ko-KR"/>
                  <a:t>)</a:t>
                </a:r>
                <a:r>
                  <a:rPr lang="ko-KR" altLang="en-US"/>
                  <a:t> 관계 있는 </a:t>
                </a:r>
                <a:r>
                  <a:rPr lang="en-US" altLang="ko-KR"/>
                  <a:t>item</a:t>
                </a:r>
                <a:r>
                  <a:rPr lang="ko-KR" altLang="en-US"/>
                  <a:t>들을 추천하고자 함</a:t>
                </a:r>
                <a:r>
                  <a:rPr lang="en-US" altLang="ko-KR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blipFill>
                <a:blip r:embed="rId5"/>
                <a:stretch>
                  <a:fillRect l="-491" r="-2161" b="-277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D2315-CFCD-BA4E-8815-1C2270DA07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151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/>
              <a:t>Association Rule  - Concept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9B1F5-A84A-49E2-8893-6759F55D928B}"/>
              </a:ext>
            </a:extLst>
          </p:cNvPr>
          <p:cNvSpPr txBox="1"/>
          <p:nvPr/>
        </p:nvSpPr>
        <p:spPr>
          <a:xfrm>
            <a:off x="2155971" y="2558091"/>
            <a:ext cx="165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example</a:t>
            </a:r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F6B876-864A-4705-BAD6-444E52513D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096" y="3089398"/>
          <a:ext cx="5006806" cy="2136085"/>
        </p:xfrm>
        <a:graphic>
          <a:graphicData uri="http://schemas.openxmlformats.org/drawingml/2006/table">
            <a:tbl>
              <a:tblPr firstRow="1" bandRow="1"/>
              <a:tblGrid>
                <a:gridCol w="611240">
                  <a:extLst>
                    <a:ext uri="{9D8B030D-6E8A-4147-A177-3AD203B41FA5}">
                      <a16:colId xmlns:a16="http://schemas.microsoft.com/office/drawing/2014/main" val="1728232874"/>
                    </a:ext>
                  </a:extLst>
                </a:gridCol>
                <a:gridCol w="588317">
                  <a:extLst>
                    <a:ext uri="{9D8B030D-6E8A-4147-A177-3AD203B41FA5}">
                      <a16:colId xmlns:a16="http://schemas.microsoft.com/office/drawing/2014/main" val="3117729039"/>
                    </a:ext>
                  </a:extLst>
                </a:gridCol>
                <a:gridCol w="732265">
                  <a:extLst>
                    <a:ext uri="{9D8B030D-6E8A-4147-A177-3AD203B41FA5}">
                      <a16:colId xmlns:a16="http://schemas.microsoft.com/office/drawing/2014/main" val="1227416606"/>
                    </a:ext>
                  </a:extLst>
                </a:gridCol>
                <a:gridCol w="584681">
                  <a:extLst>
                    <a:ext uri="{9D8B030D-6E8A-4147-A177-3AD203B41FA5}">
                      <a16:colId xmlns:a16="http://schemas.microsoft.com/office/drawing/2014/main" val="2647205082"/>
                    </a:ext>
                  </a:extLst>
                </a:gridCol>
                <a:gridCol w="584680">
                  <a:extLst>
                    <a:ext uri="{9D8B030D-6E8A-4147-A177-3AD203B41FA5}">
                      <a16:colId xmlns:a16="http://schemas.microsoft.com/office/drawing/2014/main" val="576174712"/>
                    </a:ext>
                  </a:extLst>
                </a:gridCol>
                <a:gridCol w="573853">
                  <a:extLst>
                    <a:ext uri="{9D8B030D-6E8A-4147-A177-3AD203B41FA5}">
                      <a16:colId xmlns:a16="http://schemas.microsoft.com/office/drawing/2014/main" val="94549163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1505472542"/>
                    </a:ext>
                  </a:extLst>
                </a:gridCol>
                <a:gridCol w="736263">
                  <a:extLst>
                    <a:ext uri="{9D8B030D-6E8A-4147-A177-3AD203B41FA5}">
                      <a16:colId xmlns:a16="http://schemas.microsoft.com/office/drawing/2014/main" val="2837332193"/>
                    </a:ext>
                  </a:extLst>
                </a:gridCol>
              </a:tblGrid>
              <a:tr h="315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맥주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오징어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치즈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라면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콜라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소주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사이다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7385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아빠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9117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엄마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43601"/>
                  </a:ext>
                </a:extLst>
              </a:tr>
              <a:tr h="37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00303"/>
                  </a:ext>
                </a:extLst>
              </a:tr>
              <a:tr h="35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2474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동생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564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/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1. </a:t>
                </a:r>
                <a:r>
                  <a:rPr lang="ko-KR" altLang="en-US" sz="1600"/>
                  <a:t>지지도</a:t>
                </a:r>
                <a:r>
                  <a:rPr lang="en-US" altLang="ko-KR" sz="1600"/>
                  <a:t>(Support)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(A → B)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 </a:t>
                </a:r>
                <a:r>
                  <a:rPr lang="en-US" altLang="ko-KR"/>
                  <a:t>/ </a:t>
                </a:r>
                <a:r>
                  <a:rPr lang="ko-KR" altLang="en-US"/>
                  <a:t>전체 거래 횟수</a:t>
                </a:r>
                <a:r>
                  <a:rPr lang="en-US" altLang="ko-KR"/>
                  <a:t>(User </a:t>
                </a:r>
                <a:r>
                  <a:rPr lang="ko-KR" altLang="en-US"/>
                  <a:t>수</a:t>
                </a:r>
                <a:r>
                  <a:rPr lang="en-US" altLang="ko-KR"/>
                  <a:t>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‘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지지도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2/5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blipFill>
                <a:blip r:embed="rId3"/>
                <a:stretch>
                  <a:fillRect l="-505" b="-616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/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2. </a:t>
                </a:r>
                <a:r>
                  <a:rPr lang="ko-KR" altLang="en-US" sz="1600"/>
                  <a:t>신뢰도</a:t>
                </a:r>
                <a:r>
                  <a:rPr lang="en-US" altLang="ko-KR" sz="1600"/>
                  <a:t>(Confidence)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</a:t>
                </a:r>
                <a:r>
                  <a:rPr lang="en-US" altLang="ko-KR"/>
                  <a:t> / A</a:t>
                </a:r>
                <a:r>
                  <a:rPr lang="ko-KR" altLang="en-US"/>
                  <a:t>의 거래 횟수</a:t>
                </a:r>
                <a:endParaRPr lang="en-US" altLang="ko-KR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</a:t>
                </a:r>
                <a:r>
                  <a:rPr lang="ko-KR" altLang="en-US"/>
                  <a:t>로 표현 가능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‘</a:t>
                </a:r>
                <a:r>
                  <a:rPr lang="ko-KR" altLang="en-US"/>
                  <a:t>맥주</a:t>
                </a:r>
                <a:r>
                  <a:rPr lang="en-US" altLang="ko-KR"/>
                  <a:t> →</a:t>
                </a:r>
                <a:r>
                  <a:rPr lang="ko-KR" altLang="en-US"/>
                  <a:t> 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신뢰도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blipFill>
                <a:blip r:embed="rId4"/>
                <a:stretch>
                  <a:fillRect l="-340" b="-3226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/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3. </a:t>
                </a:r>
                <a:r>
                  <a:rPr lang="ko-KR" altLang="en-US" sz="1600"/>
                  <a:t>향상도</a:t>
                </a:r>
                <a:r>
                  <a:rPr lang="en-US" altLang="ko-KR" sz="1600"/>
                  <a:t>(Lift)</a:t>
                </a:r>
                <a:r>
                  <a:rPr lang="en-US" altLang="ko-KR" sz="1600">
                    <a:latin typeface="Batang" panose="02030600000101010101" pitchFamily="18" charset="-127"/>
                    <a:ea typeface="Batang" panose="02030600000101010101" pitchFamily="18" charset="-127"/>
                  </a:rPr>
                  <a:t> ★</a:t>
                </a:r>
                <a:endParaRPr lang="en-US" altLang="ko-KR" sz="1600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∙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(B)) </a:t>
                </a:r>
                <a:r>
                  <a:rPr lang="ko-KR" altLang="en-US"/>
                  <a:t>로 표현됨</a:t>
                </a:r>
                <a:r>
                  <a:rPr lang="en-US" altLang="ko-KR"/>
                  <a:t>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Confidence</a:t>
                </a:r>
                <a:r>
                  <a:rPr lang="ko-KR" altLang="en-US"/>
                  <a:t>가 같게 나왔을 때</a:t>
                </a:r>
                <a:r>
                  <a:rPr lang="en-US" altLang="ko-KR"/>
                  <a:t>, P(B)</a:t>
                </a:r>
                <a:r>
                  <a:rPr lang="ko-KR" altLang="en-US"/>
                  <a:t>가 작으면 </a:t>
                </a:r>
                <a:r>
                  <a:rPr lang="en-US" altLang="ko-KR"/>
                  <a:t>Lift</a:t>
                </a:r>
                <a:r>
                  <a:rPr lang="ko-KR" altLang="en-US"/>
                  <a:t>가 커짐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): (2/3) / (3/5) = 10/9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라면</a:t>
                </a:r>
                <a:r>
                  <a:rPr lang="en-US" altLang="ko-KR"/>
                  <a:t>): (2/3) / (4/5) = 5/6  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:r>
                  <a:rPr lang="ko-KR" altLang="en-US"/>
                  <a:t>따라서 라면보다는 </a:t>
                </a:r>
                <a:r>
                  <a:rPr lang="en-US" altLang="ko-KR"/>
                  <a:t>Lift</a:t>
                </a:r>
                <a:r>
                  <a:rPr lang="ko-KR" altLang="en-US"/>
                  <a:t>가 더 큰 오징어를 추천해줌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Common</a:t>
                </a:r>
                <a:r>
                  <a:rPr lang="ko-KR" altLang="en-US"/>
                  <a:t>한</a:t>
                </a:r>
                <a:r>
                  <a:rPr lang="en-US" altLang="ko-KR"/>
                  <a:t>(</a:t>
                </a:r>
                <a:r>
                  <a:rPr lang="ko-KR" altLang="en-US"/>
                  <a:t>보편적으로 인기 많은</a:t>
                </a:r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r>
                  <a:rPr lang="en-US" altLang="ko-KR"/>
                  <a:t>item</a:t>
                </a:r>
                <a:r>
                  <a:rPr lang="ko-KR" altLang="en-US"/>
                  <a:t>들만 추천되는 문제를 해결하기</a:t>
                </a:r>
                <a:endParaRPr lang="en-US" altLang="ko-KR"/>
              </a:p>
              <a:p>
                <a:r>
                  <a:rPr lang="ko-KR" altLang="en-US"/>
                  <a:t> 위함으로</a:t>
                </a:r>
                <a:r>
                  <a:rPr lang="en-US" altLang="ko-KR"/>
                  <a:t>,</a:t>
                </a:r>
                <a:r>
                  <a:rPr lang="ko-KR" altLang="en-US"/>
                  <a:t> 특정 </a:t>
                </a:r>
                <a:r>
                  <a:rPr lang="en-US" altLang="ko-KR"/>
                  <a:t>item</a:t>
                </a:r>
                <a:r>
                  <a:rPr lang="ko-KR" altLang="en-US"/>
                  <a:t>과 특별히</a:t>
                </a:r>
                <a:r>
                  <a:rPr lang="en-US" altLang="ko-KR"/>
                  <a:t>(</a:t>
                </a:r>
                <a:r>
                  <a:rPr lang="ko-KR" altLang="en-US"/>
                  <a:t>고유하게</a:t>
                </a:r>
                <a:r>
                  <a:rPr lang="en-US" altLang="ko-KR"/>
                  <a:t>)</a:t>
                </a:r>
                <a:r>
                  <a:rPr lang="ko-KR" altLang="en-US"/>
                  <a:t> 관계 있는 </a:t>
                </a:r>
                <a:r>
                  <a:rPr lang="en-US" altLang="ko-KR"/>
                  <a:t>item</a:t>
                </a:r>
                <a:r>
                  <a:rPr lang="ko-KR" altLang="en-US"/>
                  <a:t>들을 추천하고자 함</a:t>
                </a:r>
                <a:r>
                  <a:rPr lang="en-US" altLang="ko-KR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blipFill>
                <a:blip r:embed="rId5"/>
                <a:stretch>
                  <a:fillRect l="-491" r="-2161" b="-277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B853BC-6B0F-F24D-B602-1B3D5676E5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874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/>
              <a:t>Association Rule  - Concept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9B1F5-A84A-49E2-8893-6759F55D928B}"/>
              </a:ext>
            </a:extLst>
          </p:cNvPr>
          <p:cNvSpPr txBox="1"/>
          <p:nvPr/>
        </p:nvSpPr>
        <p:spPr>
          <a:xfrm>
            <a:off x="2155971" y="2558091"/>
            <a:ext cx="165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example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/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1. </a:t>
                </a:r>
                <a:r>
                  <a:rPr lang="ko-KR" altLang="en-US" sz="1600"/>
                  <a:t>지지도</a:t>
                </a:r>
                <a:r>
                  <a:rPr lang="en-US" altLang="ko-KR" sz="1600"/>
                  <a:t>(Support)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(A → B)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 </a:t>
                </a:r>
                <a:r>
                  <a:rPr lang="en-US" altLang="ko-KR"/>
                  <a:t>/ </a:t>
                </a:r>
                <a:r>
                  <a:rPr lang="ko-KR" altLang="en-US"/>
                  <a:t>전체 거래 횟수</a:t>
                </a:r>
                <a:r>
                  <a:rPr lang="en-US" altLang="ko-KR"/>
                  <a:t>(User </a:t>
                </a:r>
                <a:r>
                  <a:rPr lang="ko-KR" altLang="en-US"/>
                  <a:t>수</a:t>
                </a:r>
                <a:r>
                  <a:rPr lang="en-US" altLang="ko-KR"/>
                  <a:t>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‘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지지도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2/5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blipFill>
                <a:blip r:embed="rId3"/>
                <a:stretch>
                  <a:fillRect l="-505" b="-616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/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2. </a:t>
                </a:r>
                <a:r>
                  <a:rPr lang="ko-KR" altLang="en-US" sz="1600"/>
                  <a:t>신뢰도</a:t>
                </a:r>
                <a:r>
                  <a:rPr lang="en-US" altLang="ko-KR" sz="1600"/>
                  <a:t>(Confidence)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</a:t>
                </a:r>
                <a:r>
                  <a:rPr lang="en-US" altLang="ko-KR"/>
                  <a:t> / A</a:t>
                </a:r>
                <a:r>
                  <a:rPr lang="ko-KR" altLang="en-US"/>
                  <a:t>의 거래 횟수</a:t>
                </a:r>
                <a:endParaRPr lang="en-US" altLang="ko-KR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</a:t>
                </a:r>
                <a:r>
                  <a:rPr lang="ko-KR" altLang="en-US"/>
                  <a:t>로 표현 가능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‘</a:t>
                </a:r>
                <a:r>
                  <a:rPr lang="ko-KR" altLang="en-US"/>
                  <a:t>맥주</a:t>
                </a:r>
                <a:r>
                  <a:rPr lang="en-US" altLang="ko-KR"/>
                  <a:t> →</a:t>
                </a:r>
                <a:r>
                  <a:rPr lang="ko-KR" altLang="en-US"/>
                  <a:t> 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신뢰도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blipFill>
                <a:blip r:embed="rId4"/>
                <a:stretch>
                  <a:fillRect l="-569" b="-439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/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3. </a:t>
                </a:r>
                <a:r>
                  <a:rPr lang="ko-KR" altLang="en-US" sz="1600"/>
                  <a:t>향상도</a:t>
                </a:r>
                <a:r>
                  <a:rPr lang="en-US" altLang="ko-KR" sz="1600"/>
                  <a:t>(Lift)</a:t>
                </a:r>
                <a:r>
                  <a:rPr lang="en-US" altLang="ko-KR" sz="1600">
                    <a:latin typeface="Batang" panose="02030600000101010101" pitchFamily="18" charset="-127"/>
                    <a:ea typeface="Batang" panose="02030600000101010101" pitchFamily="18" charset="-127"/>
                  </a:rPr>
                  <a:t> ★</a:t>
                </a:r>
                <a:endParaRPr lang="en-US" altLang="ko-KR" sz="1600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∙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(B)) </a:t>
                </a:r>
                <a:r>
                  <a:rPr lang="ko-KR" altLang="en-US"/>
                  <a:t>로 표현됨</a:t>
                </a:r>
                <a:r>
                  <a:rPr lang="en-US" altLang="ko-KR"/>
                  <a:t>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Confidence</a:t>
                </a:r>
                <a:r>
                  <a:rPr lang="ko-KR" altLang="en-US"/>
                  <a:t>가 같게 나왔을 때</a:t>
                </a:r>
                <a:r>
                  <a:rPr lang="en-US" altLang="ko-KR"/>
                  <a:t>, P(B)</a:t>
                </a:r>
                <a:r>
                  <a:rPr lang="ko-KR" altLang="en-US"/>
                  <a:t>가 작으면 </a:t>
                </a:r>
                <a:r>
                  <a:rPr lang="en-US" altLang="ko-KR"/>
                  <a:t>Lift</a:t>
                </a:r>
                <a:r>
                  <a:rPr lang="ko-KR" altLang="en-US"/>
                  <a:t>가 커짐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): (2/3) / (3/5) = 10/9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라면</a:t>
                </a:r>
                <a:r>
                  <a:rPr lang="en-US" altLang="ko-KR"/>
                  <a:t>): (2/3) / (4/5) = 5/6  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:r>
                  <a:rPr lang="ko-KR" altLang="en-US"/>
                  <a:t>따라서 라면보다는 </a:t>
                </a:r>
                <a:r>
                  <a:rPr lang="en-US" altLang="ko-KR"/>
                  <a:t>Lift</a:t>
                </a:r>
                <a:r>
                  <a:rPr lang="ko-KR" altLang="en-US"/>
                  <a:t>가 더 큰 오징어를 추천해줌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Common</a:t>
                </a:r>
                <a:r>
                  <a:rPr lang="ko-KR" altLang="en-US"/>
                  <a:t>한</a:t>
                </a:r>
                <a:r>
                  <a:rPr lang="en-US" altLang="ko-KR"/>
                  <a:t>(</a:t>
                </a:r>
                <a:r>
                  <a:rPr lang="ko-KR" altLang="en-US"/>
                  <a:t>보편적으로 인기 많은</a:t>
                </a:r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r>
                  <a:rPr lang="en-US" altLang="ko-KR"/>
                  <a:t>item</a:t>
                </a:r>
                <a:r>
                  <a:rPr lang="ko-KR" altLang="en-US"/>
                  <a:t>들만 추천되는 문제를 해결하기</a:t>
                </a:r>
                <a:endParaRPr lang="en-US" altLang="ko-KR"/>
              </a:p>
              <a:p>
                <a:r>
                  <a:rPr lang="ko-KR" altLang="en-US"/>
                  <a:t> 위함으로</a:t>
                </a:r>
                <a:r>
                  <a:rPr lang="en-US" altLang="ko-KR"/>
                  <a:t>,</a:t>
                </a:r>
                <a:r>
                  <a:rPr lang="ko-KR" altLang="en-US"/>
                  <a:t> 특정 </a:t>
                </a:r>
                <a:r>
                  <a:rPr lang="en-US" altLang="ko-KR"/>
                  <a:t>item</a:t>
                </a:r>
                <a:r>
                  <a:rPr lang="ko-KR" altLang="en-US"/>
                  <a:t>과 특별히</a:t>
                </a:r>
                <a:r>
                  <a:rPr lang="en-US" altLang="ko-KR"/>
                  <a:t>(</a:t>
                </a:r>
                <a:r>
                  <a:rPr lang="ko-KR" altLang="en-US"/>
                  <a:t>고유하게</a:t>
                </a:r>
                <a:r>
                  <a:rPr lang="en-US" altLang="ko-KR"/>
                  <a:t>)</a:t>
                </a:r>
                <a:r>
                  <a:rPr lang="ko-KR" altLang="en-US"/>
                  <a:t> 관계 있는 </a:t>
                </a:r>
                <a:r>
                  <a:rPr lang="en-US" altLang="ko-KR"/>
                  <a:t>item</a:t>
                </a:r>
                <a:r>
                  <a:rPr lang="ko-KR" altLang="en-US"/>
                  <a:t>들을 추천하고자 함</a:t>
                </a:r>
                <a:r>
                  <a:rPr lang="en-US" altLang="ko-KR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blipFill>
                <a:blip r:embed="rId5"/>
                <a:stretch>
                  <a:fillRect l="-294" r="-1957" b="-2055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5ED343-AABE-9E40-9C87-3487FB38F2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096" y="3089398"/>
          <a:ext cx="5006806" cy="2136085"/>
        </p:xfrm>
        <a:graphic>
          <a:graphicData uri="http://schemas.openxmlformats.org/drawingml/2006/table">
            <a:tbl>
              <a:tblPr firstRow="1" bandRow="1"/>
              <a:tblGrid>
                <a:gridCol w="611240">
                  <a:extLst>
                    <a:ext uri="{9D8B030D-6E8A-4147-A177-3AD203B41FA5}">
                      <a16:colId xmlns:a16="http://schemas.microsoft.com/office/drawing/2014/main" val="1728232874"/>
                    </a:ext>
                  </a:extLst>
                </a:gridCol>
                <a:gridCol w="588317">
                  <a:extLst>
                    <a:ext uri="{9D8B030D-6E8A-4147-A177-3AD203B41FA5}">
                      <a16:colId xmlns:a16="http://schemas.microsoft.com/office/drawing/2014/main" val="3117729039"/>
                    </a:ext>
                  </a:extLst>
                </a:gridCol>
                <a:gridCol w="732265">
                  <a:extLst>
                    <a:ext uri="{9D8B030D-6E8A-4147-A177-3AD203B41FA5}">
                      <a16:colId xmlns:a16="http://schemas.microsoft.com/office/drawing/2014/main" val="1227416606"/>
                    </a:ext>
                  </a:extLst>
                </a:gridCol>
                <a:gridCol w="584681">
                  <a:extLst>
                    <a:ext uri="{9D8B030D-6E8A-4147-A177-3AD203B41FA5}">
                      <a16:colId xmlns:a16="http://schemas.microsoft.com/office/drawing/2014/main" val="2647205082"/>
                    </a:ext>
                  </a:extLst>
                </a:gridCol>
                <a:gridCol w="584680">
                  <a:extLst>
                    <a:ext uri="{9D8B030D-6E8A-4147-A177-3AD203B41FA5}">
                      <a16:colId xmlns:a16="http://schemas.microsoft.com/office/drawing/2014/main" val="576174712"/>
                    </a:ext>
                  </a:extLst>
                </a:gridCol>
                <a:gridCol w="573853">
                  <a:extLst>
                    <a:ext uri="{9D8B030D-6E8A-4147-A177-3AD203B41FA5}">
                      <a16:colId xmlns:a16="http://schemas.microsoft.com/office/drawing/2014/main" val="94549163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1505472542"/>
                    </a:ext>
                  </a:extLst>
                </a:gridCol>
                <a:gridCol w="736263">
                  <a:extLst>
                    <a:ext uri="{9D8B030D-6E8A-4147-A177-3AD203B41FA5}">
                      <a16:colId xmlns:a16="http://schemas.microsoft.com/office/drawing/2014/main" val="2837332193"/>
                    </a:ext>
                  </a:extLst>
                </a:gridCol>
              </a:tblGrid>
              <a:tr h="315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맥주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오징어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치즈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라면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콜라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소주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사이다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7385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아빠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9117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엄마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43601"/>
                  </a:ext>
                </a:extLst>
              </a:tr>
              <a:tr h="37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00303"/>
                  </a:ext>
                </a:extLst>
              </a:tr>
              <a:tr h="35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2474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동생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5648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9A9CFB-1441-AD4C-BE8E-1F2F160D7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14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/>
              <a:t>Association Rule  - Concept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9B1F5-A84A-49E2-8893-6759F55D928B}"/>
              </a:ext>
            </a:extLst>
          </p:cNvPr>
          <p:cNvSpPr txBox="1"/>
          <p:nvPr/>
        </p:nvSpPr>
        <p:spPr>
          <a:xfrm>
            <a:off x="2155971" y="2558091"/>
            <a:ext cx="165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example</a:t>
            </a:r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F6B876-864A-4705-BAD6-444E52513D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096" y="3089398"/>
          <a:ext cx="5006806" cy="2136085"/>
        </p:xfrm>
        <a:graphic>
          <a:graphicData uri="http://schemas.openxmlformats.org/drawingml/2006/table">
            <a:tbl>
              <a:tblPr firstRow="1" bandRow="1"/>
              <a:tblGrid>
                <a:gridCol w="611240">
                  <a:extLst>
                    <a:ext uri="{9D8B030D-6E8A-4147-A177-3AD203B41FA5}">
                      <a16:colId xmlns:a16="http://schemas.microsoft.com/office/drawing/2014/main" val="1728232874"/>
                    </a:ext>
                  </a:extLst>
                </a:gridCol>
                <a:gridCol w="588317">
                  <a:extLst>
                    <a:ext uri="{9D8B030D-6E8A-4147-A177-3AD203B41FA5}">
                      <a16:colId xmlns:a16="http://schemas.microsoft.com/office/drawing/2014/main" val="3117729039"/>
                    </a:ext>
                  </a:extLst>
                </a:gridCol>
                <a:gridCol w="732265">
                  <a:extLst>
                    <a:ext uri="{9D8B030D-6E8A-4147-A177-3AD203B41FA5}">
                      <a16:colId xmlns:a16="http://schemas.microsoft.com/office/drawing/2014/main" val="1227416606"/>
                    </a:ext>
                  </a:extLst>
                </a:gridCol>
                <a:gridCol w="584681">
                  <a:extLst>
                    <a:ext uri="{9D8B030D-6E8A-4147-A177-3AD203B41FA5}">
                      <a16:colId xmlns:a16="http://schemas.microsoft.com/office/drawing/2014/main" val="2647205082"/>
                    </a:ext>
                  </a:extLst>
                </a:gridCol>
                <a:gridCol w="584680">
                  <a:extLst>
                    <a:ext uri="{9D8B030D-6E8A-4147-A177-3AD203B41FA5}">
                      <a16:colId xmlns:a16="http://schemas.microsoft.com/office/drawing/2014/main" val="576174712"/>
                    </a:ext>
                  </a:extLst>
                </a:gridCol>
                <a:gridCol w="573853">
                  <a:extLst>
                    <a:ext uri="{9D8B030D-6E8A-4147-A177-3AD203B41FA5}">
                      <a16:colId xmlns:a16="http://schemas.microsoft.com/office/drawing/2014/main" val="94549163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1505472542"/>
                    </a:ext>
                  </a:extLst>
                </a:gridCol>
                <a:gridCol w="736263">
                  <a:extLst>
                    <a:ext uri="{9D8B030D-6E8A-4147-A177-3AD203B41FA5}">
                      <a16:colId xmlns:a16="http://schemas.microsoft.com/office/drawing/2014/main" val="2837332193"/>
                    </a:ext>
                  </a:extLst>
                </a:gridCol>
              </a:tblGrid>
              <a:tr h="315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맥주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오징어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치즈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라면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콜라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소주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사이다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7385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아빠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9117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엄마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43601"/>
                  </a:ext>
                </a:extLst>
              </a:tr>
              <a:tr h="37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00303"/>
                  </a:ext>
                </a:extLst>
              </a:tr>
              <a:tr h="35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2474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동생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564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/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1. </a:t>
                </a:r>
                <a:r>
                  <a:rPr lang="ko-KR" altLang="en-US" sz="1600"/>
                  <a:t>지지도</a:t>
                </a:r>
                <a:r>
                  <a:rPr lang="en-US" altLang="ko-KR" sz="1600"/>
                  <a:t>(Support)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(A → B)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 </a:t>
                </a:r>
                <a:r>
                  <a:rPr lang="en-US" altLang="ko-KR"/>
                  <a:t>/ </a:t>
                </a:r>
                <a:r>
                  <a:rPr lang="ko-KR" altLang="en-US"/>
                  <a:t>전체 거래 횟수</a:t>
                </a:r>
                <a:r>
                  <a:rPr lang="en-US" altLang="ko-KR"/>
                  <a:t>(User </a:t>
                </a:r>
                <a:r>
                  <a:rPr lang="ko-KR" altLang="en-US"/>
                  <a:t>수</a:t>
                </a:r>
                <a:r>
                  <a:rPr lang="en-US" altLang="ko-KR"/>
                  <a:t>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‘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지지도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2/5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blipFill>
                <a:blip r:embed="rId3"/>
                <a:stretch>
                  <a:fillRect l="-505" b="-616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/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2. </a:t>
                </a:r>
                <a:r>
                  <a:rPr lang="ko-KR" altLang="en-US" sz="1600"/>
                  <a:t>신뢰도</a:t>
                </a:r>
                <a:r>
                  <a:rPr lang="en-US" altLang="ko-KR" sz="1600"/>
                  <a:t>(Confidence)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</a:t>
                </a:r>
                <a:r>
                  <a:rPr lang="en-US" altLang="ko-KR"/>
                  <a:t> / A</a:t>
                </a:r>
                <a:r>
                  <a:rPr lang="ko-KR" altLang="en-US"/>
                  <a:t>의 거래 횟수</a:t>
                </a:r>
                <a:endParaRPr lang="en-US" altLang="ko-KR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</a:t>
                </a:r>
                <a:r>
                  <a:rPr lang="ko-KR" altLang="en-US"/>
                  <a:t>로 표현 가능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‘</a:t>
                </a:r>
                <a:r>
                  <a:rPr lang="ko-KR" altLang="en-US"/>
                  <a:t>맥주</a:t>
                </a:r>
                <a:r>
                  <a:rPr lang="en-US" altLang="ko-KR"/>
                  <a:t> →</a:t>
                </a:r>
                <a:r>
                  <a:rPr lang="ko-KR" altLang="en-US"/>
                  <a:t> 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신뢰도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blipFill>
                <a:blip r:embed="rId4"/>
                <a:stretch>
                  <a:fillRect l="-569" b="-439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/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3. </a:t>
                </a:r>
                <a:r>
                  <a:rPr lang="ko-KR" altLang="en-US" sz="1600"/>
                  <a:t>향상도</a:t>
                </a:r>
                <a:r>
                  <a:rPr lang="en-US" altLang="ko-KR" sz="1600"/>
                  <a:t>(Lift)</a:t>
                </a:r>
                <a:r>
                  <a:rPr lang="en-US" altLang="ko-KR" sz="1600">
                    <a:latin typeface="Batang" panose="02030600000101010101" pitchFamily="18" charset="-127"/>
                    <a:ea typeface="Batang" panose="02030600000101010101" pitchFamily="18" charset="-127"/>
                  </a:rPr>
                  <a:t> ★</a:t>
                </a:r>
                <a:endParaRPr lang="en-US" altLang="ko-KR" sz="1600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∙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(B)) </a:t>
                </a:r>
                <a:r>
                  <a:rPr lang="ko-KR" altLang="en-US"/>
                  <a:t>로 표현됨</a:t>
                </a:r>
                <a:r>
                  <a:rPr lang="en-US" altLang="ko-KR"/>
                  <a:t>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Confidence</a:t>
                </a:r>
                <a:r>
                  <a:rPr lang="ko-KR" altLang="en-US"/>
                  <a:t>가 같게 나왔을 때</a:t>
                </a:r>
                <a:r>
                  <a:rPr lang="en-US" altLang="ko-KR"/>
                  <a:t>, P(B)</a:t>
                </a:r>
                <a:r>
                  <a:rPr lang="ko-KR" altLang="en-US"/>
                  <a:t>가 작으면 </a:t>
                </a:r>
                <a:r>
                  <a:rPr lang="en-US" altLang="ko-KR"/>
                  <a:t>Lift</a:t>
                </a:r>
                <a:r>
                  <a:rPr lang="ko-KR" altLang="en-US"/>
                  <a:t>가 커짐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): (2/3) / (3/5) = 10/9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라면</a:t>
                </a:r>
                <a:r>
                  <a:rPr lang="en-US" altLang="ko-KR"/>
                  <a:t>): (2/3) / (4/5) = 5/6  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:r>
                  <a:rPr lang="ko-KR" altLang="en-US"/>
                  <a:t>따라서 라면보다는 </a:t>
                </a:r>
                <a:r>
                  <a:rPr lang="en-US" altLang="ko-KR"/>
                  <a:t>Lift</a:t>
                </a:r>
                <a:r>
                  <a:rPr lang="ko-KR" altLang="en-US"/>
                  <a:t>가 더 큰 오징어를 추천해줌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Common</a:t>
                </a:r>
                <a:r>
                  <a:rPr lang="ko-KR" altLang="en-US"/>
                  <a:t>한</a:t>
                </a:r>
                <a:r>
                  <a:rPr lang="en-US" altLang="ko-KR"/>
                  <a:t>(</a:t>
                </a:r>
                <a:r>
                  <a:rPr lang="ko-KR" altLang="en-US"/>
                  <a:t>보편적으로 인기 많은</a:t>
                </a:r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r>
                  <a:rPr lang="en-US" altLang="ko-KR"/>
                  <a:t>item</a:t>
                </a:r>
                <a:r>
                  <a:rPr lang="ko-KR" altLang="en-US"/>
                  <a:t>들만 추천되는 문제를 해결하기</a:t>
                </a:r>
                <a:endParaRPr lang="en-US" altLang="ko-KR"/>
              </a:p>
              <a:p>
                <a:r>
                  <a:rPr lang="ko-KR" altLang="en-US"/>
                  <a:t> 위함으로</a:t>
                </a:r>
                <a:r>
                  <a:rPr lang="en-US" altLang="ko-KR"/>
                  <a:t>,</a:t>
                </a:r>
                <a:r>
                  <a:rPr lang="ko-KR" altLang="en-US"/>
                  <a:t> 특정 </a:t>
                </a:r>
                <a:r>
                  <a:rPr lang="en-US" altLang="ko-KR"/>
                  <a:t>item</a:t>
                </a:r>
                <a:r>
                  <a:rPr lang="ko-KR" altLang="en-US"/>
                  <a:t>과 특별히</a:t>
                </a:r>
                <a:r>
                  <a:rPr lang="en-US" altLang="ko-KR"/>
                  <a:t>(</a:t>
                </a:r>
                <a:r>
                  <a:rPr lang="ko-KR" altLang="en-US"/>
                  <a:t>고유하게</a:t>
                </a:r>
                <a:r>
                  <a:rPr lang="en-US" altLang="ko-KR"/>
                  <a:t>)</a:t>
                </a:r>
                <a:r>
                  <a:rPr lang="ko-KR" altLang="en-US"/>
                  <a:t> 관계 있는 </a:t>
                </a:r>
                <a:r>
                  <a:rPr lang="en-US" altLang="ko-KR"/>
                  <a:t>item</a:t>
                </a:r>
                <a:r>
                  <a:rPr lang="ko-KR" altLang="en-US"/>
                  <a:t>들을 추천하고자 함</a:t>
                </a:r>
                <a:r>
                  <a:rPr lang="en-US" altLang="ko-KR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blipFill>
                <a:blip r:embed="rId5"/>
                <a:stretch>
                  <a:fillRect l="-294" r="-1957" b="-2055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13F466-B81D-8942-8E6E-EBB5C830FA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3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/>
              <a:t>Association Rule  - Concept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9B1F5-A84A-49E2-8893-6759F55D928B}"/>
              </a:ext>
            </a:extLst>
          </p:cNvPr>
          <p:cNvSpPr txBox="1"/>
          <p:nvPr/>
        </p:nvSpPr>
        <p:spPr>
          <a:xfrm>
            <a:off x="2155971" y="2558091"/>
            <a:ext cx="165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example</a:t>
            </a:r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F6B876-864A-4705-BAD6-444E52513D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096" y="3089398"/>
          <a:ext cx="5006806" cy="2136085"/>
        </p:xfrm>
        <a:graphic>
          <a:graphicData uri="http://schemas.openxmlformats.org/drawingml/2006/table">
            <a:tbl>
              <a:tblPr firstRow="1" bandRow="1"/>
              <a:tblGrid>
                <a:gridCol w="611240">
                  <a:extLst>
                    <a:ext uri="{9D8B030D-6E8A-4147-A177-3AD203B41FA5}">
                      <a16:colId xmlns:a16="http://schemas.microsoft.com/office/drawing/2014/main" val="1728232874"/>
                    </a:ext>
                  </a:extLst>
                </a:gridCol>
                <a:gridCol w="588317">
                  <a:extLst>
                    <a:ext uri="{9D8B030D-6E8A-4147-A177-3AD203B41FA5}">
                      <a16:colId xmlns:a16="http://schemas.microsoft.com/office/drawing/2014/main" val="3117729039"/>
                    </a:ext>
                  </a:extLst>
                </a:gridCol>
                <a:gridCol w="732265">
                  <a:extLst>
                    <a:ext uri="{9D8B030D-6E8A-4147-A177-3AD203B41FA5}">
                      <a16:colId xmlns:a16="http://schemas.microsoft.com/office/drawing/2014/main" val="1227416606"/>
                    </a:ext>
                  </a:extLst>
                </a:gridCol>
                <a:gridCol w="584681">
                  <a:extLst>
                    <a:ext uri="{9D8B030D-6E8A-4147-A177-3AD203B41FA5}">
                      <a16:colId xmlns:a16="http://schemas.microsoft.com/office/drawing/2014/main" val="2647205082"/>
                    </a:ext>
                  </a:extLst>
                </a:gridCol>
                <a:gridCol w="584680">
                  <a:extLst>
                    <a:ext uri="{9D8B030D-6E8A-4147-A177-3AD203B41FA5}">
                      <a16:colId xmlns:a16="http://schemas.microsoft.com/office/drawing/2014/main" val="576174712"/>
                    </a:ext>
                  </a:extLst>
                </a:gridCol>
                <a:gridCol w="573853">
                  <a:extLst>
                    <a:ext uri="{9D8B030D-6E8A-4147-A177-3AD203B41FA5}">
                      <a16:colId xmlns:a16="http://schemas.microsoft.com/office/drawing/2014/main" val="94549163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1505472542"/>
                    </a:ext>
                  </a:extLst>
                </a:gridCol>
                <a:gridCol w="736263">
                  <a:extLst>
                    <a:ext uri="{9D8B030D-6E8A-4147-A177-3AD203B41FA5}">
                      <a16:colId xmlns:a16="http://schemas.microsoft.com/office/drawing/2014/main" val="2837332193"/>
                    </a:ext>
                  </a:extLst>
                </a:gridCol>
              </a:tblGrid>
              <a:tr h="315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맥주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오징어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치즈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라면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콜라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소주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사이다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7385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아빠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9117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엄마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43601"/>
                  </a:ext>
                </a:extLst>
              </a:tr>
              <a:tr h="37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00303"/>
                  </a:ext>
                </a:extLst>
              </a:tr>
              <a:tr h="35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2474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동생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564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/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1. </a:t>
                </a:r>
                <a:r>
                  <a:rPr lang="ko-KR" altLang="en-US" sz="1600"/>
                  <a:t>지지도</a:t>
                </a:r>
                <a:r>
                  <a:rPr lang="en-US" altLang="ko-KR" sz="1600"/>
                  <a:t>(Support)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(A → B)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 </a:t>
                </a:r>
                <a:r>
                  <a:rPr lang="en-US" altLang="ko-KR"/>
                  <a:t>/ </a:t>
                </a:r>
                <a:r>
                  <a:rPr lang="ko-KR" altLang="en-US"/>
                  <a:t>전체 거래 횟수</a:t>
                </a:r>
                <a:r>
                  <a:rPr lang="en-US" altLang="ko-KR"/>
                  <a:t>(User </a:t>
                </a:r>
                <a:r>
                  <a:rPr lang="ko-KR" altLang="en-US"/>
                  <a:t>수</a:t>
                </a:r>
                <a:r>
                  <a:rPr lang="en-US" altLang="ko-KR"/>
                  <a:t>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‘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지지도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2/5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blipFill>
                <a:blip r:embed="rId3"/>
                <a:stretch>
                  <a:fillRect l="-505" b="-616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/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2. </a:t>
                </a:r>
                <a:r>
                  <a:rPr lang="ko-KR" altLang="en-US" sz="1600"/>
                  <a:t>신뢰도</a:t>
                </a:r>
                <a:r>
                  <a:rPr lang="en-US" altLang="ko-KR" sz="1600"/>
                  <a:t>(Confidence)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</a:t>
                </a:r>
                <a:r>
                  <a:rPr lang="en-US" altLang="ko-KR"/>
                  <a:t> / A</a:t>
                </a:r>
                <a:r>
                  <a:rPr lang="ko-KR" altLang="en-US"/>
                  <a:t>의 거래 횟수</a:t>
                </a:r>
                <a:endParaRPr lang="en-US" altLang="ko-KR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</a:t>
                </a:r>
                <a:r>
                  <a:rPr lang="ko-KR" altLang="en-US"/>
                  <a:t>로 표현 가능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‘</a:t>
                </a:r>
                <a:r>
                  <a:rPr lang="ko-KR" altLang="en-US"/>
                  <a:t>맥주</a:t>
                </a:r>
                <a:r>
                  <a:rPr lang="en-US" altLang="ko-KR"/>
                  <a:t> →</a:t>
                </a:r>
                <a:r>
                  <a:rPr lang="ko-KR" altLang="en-US"/>
                  <a:t> 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신뢰도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blipFill>
                <a:blip r:embed="rId4"/>
                <a:stretch>
                  <a:fillRect l="-569" b="-439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/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3. </a:t>
                </a:r>
                <a:r>
                  <a:rPr lang="ko-KR" altLang="en-US" sz="1600"/>
                  <a:t>향상도</a:t>
                </a:r>
                <a:r>
                  <a:rPr lang="en-US" altLang="ko-KR" sz="1600"/>
                  <a:t>(Lift)</a:t>
                </a:r>
                <a:r>
                  <a:rPr lang="en-US" altLang="ko-KR" sz="1600">
                    <a:latin typeface="Batang" panose="02030600000101010101" pitchFamily="18" charset="-127"/>
                    <a:ea typeface="Batang" panose="02030600000101010101" pitchFamily="18" charset="-127"/>
                  </a:rPr>
                  <a:t> ★</a:t>
                </a:r>
                <a:endParaRPr lang="en-US" altLang="ko-KR" sz="1600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∙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(B)) </a:t>
                </a:r>
                <a:r>
                  <a:rPr lang="ko-KR" altLang="en-US"/>
                  <a:t>로 표현됨</a:t>
                </a:r>
                <a:r>
                  <a:rPr lang="en-US" altLang="ko-KR"/>
                  <a:t>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Confidence</a:t>
                </a:r>
                <a:r>
                  <a:rPr lang="ko-KR" altLang="en-US"/>
                  <a:t>가 같게 나왔을 때</a:t>
                </a:r>
                <a:r>
                  <a:rPr lang="en-US" altLang="ko-KR"/>
                  <a:t>, P(B)</a:t>
                </a:r>
                <a:r>
                  <a:rPr lang="ko-KR" altLang="en-US"/>
                  <a:t>가 작으면 </a:t>
                </a:r>
                <a:r>
                  <a:rPr lang="en-US" altLang="ko-KR"/>
                  <a:t>Lift</a:t>
                </a:r>
                <a:r>
                  <a:rPr lang="ko-KR" altLang="en-US"/>
                  <a:t>가 커짐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): (2/3) / (3/5) = 10/9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라면</a:t>
                </a:r>
                <a:r>
                  <a:rPr lang="en-US" altLang="ko-KR"/>
                  <a:t>): (2/3) / (4/5) = 5/6   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:r>
                  <a:rPr lang="ko-KR" altLang="en-US"/>
                  <a:t>따라서 라면보다는 </a:t>
                </a:r>
                <a:r>
                  <a:rPr lang="en-US" altLang="ko-KR"/>
                  <a:t>Lift</a:t>
                </a:r>
                <a:r>
                  <a:rPr lang="ko-KR" altLang="en-US"/>
                  <a:t>가 더 큰 오징어를 추천해줌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Common</a:t>
                </a:r>
                <a:r>
                  <a:rPr lang="ko-KR" altLang="en-US"/>
                  <a:t>한</a:t>
                </a:r>
                <a:r>
                  <a:rPr lang="en-US" altLang="ko-KR"/>
                  <a:t>(</a:t>
                </a:r>
                <a:r>
                  <a:rPr lang="ko-KR" altLang="en-US"/>
                  <a:t>보편적으로 인기 많은</a:t>
                </a:r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r>
                  <a:rPr lang="en-US" altLang="ko-KR"/>
                  <a:t>item</a:t>
                </a:r>
                <a:r>
                  <a:rPr lang="ko-KR" altLang="en-US"/>
                  <a:t>들만 추천되는 문제를 해결하기</a:t>
                </a:r>
                <a:endParaRPr lang="en-US" altLang="ko-KR"/>
              </a:p>
              <a:p>
                <a:r>
                  <a:rPr lang="ko-KR" altLang="en-US"/>
                  <a:t> 위함으로</a:t>
                </a:r>
                <a:r>
                  <a:rPr lang="en-US" altLang="ko-KR"/>
                  <a:t>,</a:t>
                </a:r>
                <a:r>
                  <a:rPr lang="ko-KR" altLang="en-US"/>
                  <a:t> 특정 </a:t>
                </a:r>
                <a:r>
                  <a:rPr lang="en-US" altLang="ko-KR"/>
                  <a:t>item</a:t>
                </a:r>
                <a:r>
                  <a:rPr lang="ko-KR" altLang="en-US"/>
                  <a:t>과 특별히</a:t>
                </a:r>
                <a:r>
                  <a:rPr lang="en-US" altLang="ko-KR"/>
                  <a:t>(</a:t>
                </a:r>
                <a:r>
                  <a:rPr lang="ko-KR" altLang="en-US"/>
                  <a:t>고유하게</a:t>
                </a:r>
                <a:r>
                  <a:rPr lang="en-US" altLang="ko-KR"/>
                  <a:t>)</a:t>
                </a:r>
                <a:r>
                  <a:rPr lang="ko-KR" altLang="en-US"/>
                  <a:t> 관계 있는 </a:t>
                </a:r>
                <a:r>
                  <a:rPr lang="en-US" altLang="ko-KR"/>
                  <a:t>item</a:t>
                </a:r>
                <a:r>
                  <a:rPr lang="ko-KR" altLang="en-US"/>
                  <a:t>들을 추천하고자 함</a:t>
                </a:r>
                <a:r>
                  <a:rPr lang="en-US" altLang="ko-KR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blipFill>
                <a:blip r:embed="rId5"/>
                <a:stretch>
                  <a:fillRect l="-294" r="-1957" b="-2055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D27AF2-4334-644A-987B-DF5448520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9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5412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dirty="0"/>
              <a:t>Part.1 </a:t>
            </a:r>
            <a:r>
              <a:rPr lang="ko-KR" altLang="en-US" dirty="0"/>
              <a:t>차원 축소</a:t>
            </a:r>
            <a:endParaRPr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A44CC1-4F0F-E749-B690-DCC4A48AC00E}"/>
              </a:ext>
            </a:extLst>
          </p:cNvPr>
          <p:cNvSpPr txBox="1">
            <a:spLocks/>
          </p:cNvSpPr>
          <p:nvPr/>
        </p:nvSpPr>
        <p:spPr>
          <a:xfrm>
            <a:off x="389964" y="15484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dirty="0" err="1">
                <a:solidFill>
                  <a:schemeClr val="tx1"/>
                </a:solidFill>
              </a:rPr>
              <a:t>특이값</a:t>
            </a:r>
            <a:r>
              <a:rPr kumimoji="1" lang="ko-KR" altLang="en-US" dirty="0">
                <a:solidFill>
                  <a:schemeClr val="tx1"/>
                </a:solidFill>
              </a:rPr>
              <a:t> 분해</a:t>
            </a:r>
            <a:r>
              <a:rPr kumimoji="1" lang="en-US" altLang="ko-KR" dirty="0">
                <a:solidFill>
                  <a:schemeClr val="tx1"/>
                </a:solidFill>
              </a:rPr>
              <a:t>(Singular Value Decomposition, SVD)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D8459C87-38BE-3940-A895-58EF7CBC90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964" y="3683124"/>
                <a:ext cx="10964333" cy="3999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302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9pPr>
              </a:lstStyle>
              <a:p>
                <a:r>
                  <a:rPr kumimoji="1" lang="ko-KR" altLang="en-US" dirty="0"/>
                  <a:t>특이값 분해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m x n </a:t>
                </a:r>
                <a:r>
                  <a:rPr kumimoji="1" lang="ko-KR" altLang="en-US" dirty="0"/>
                  <a:t>행렬 </a:t>
                </a:r>
                <a:r>
                  <a:rPr kumimoji="1" lang="en-US" altLang="ko-KR" dirty="0"/>
                  <a:t>A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다음과 같이 분해하는 것</a:t>
                </a:r>
                <a:r>
                  <a:rPr kumimoji="1" lang="en-US" altLang="ko-KR" dirty="0"/>
                  <a:t>.</a:t>
                </a:r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ko-KR" dirty="0"/>
              </a:p>
              <a:p>
                <a:pPr marL="0" indent="0">
                  <a:buFont typeface="Arial"/>
                  <a:buNone/>
                </a:pPr>
                <a:endParaRPr kumimoji="1" lang="en-US" altLang="ko-KR" dirty="0"/>
              </a:p>
              <a:p>
                <a:pPr marL="0" indent="0">
                  <a:buFont typeface="Arial"/>
                  <a:buNone/>
                </a:pPr>
                <a:endParaRPr kumimoji="1" lang="en-US" altLang="ko-KR" dirty="0"/>
              </a:p>
              <a:p>
                <a:r>
                  <a:rPr kumimoji="1" lang="ko-KR" altLang="en-US" dirty="0"/>
                  <a:t>이렇게만 적어주면 이해가 하나도 되지 않을 것 같다</a:t>
                </a:r>
                <a:r>
                  <a:rPr kumimoji="1" lang="en-US" altLang="ko-KR" dirty="0"/>
                  <a:t>..</a:t>
                </a:r>
                <a:r>
                  <a:rPr kumimoji="1" lang="ko-KR" altLang="en-US" dirty="0"/>
                  <a:t>그래서 그림</a:t>
                </a:r>
                <a:r>
                  <a:rPr kumimoji="1" lang="en-US" altLang="ko-KR" dirty="0"/>
                  <a:t>!</a:t>
                </a:r>
              </a:p>
              <a:p>
                <a:pPr marL="0" indent="0">
                  <a:buFont typeface="Arial"/>
                  <a:buNone/>
                </a:pPr>
                <a:endParaRPr kumimoji="1" lang="en-US" altLang="ko-KR" dirty="0"/>
              </a:p>
              <a:p>
                <a:pPr marL="0" indent="0">
                  <a:buFont typeface="Arial"/>
                  <a:buNone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D8459C87-38BE-3940-A895-58EF7CBC9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4" y="3683124"/>
                <a:ext cx="10964333" cy="3999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0194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/>
              <a:t>Association Rule  - Concept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9B1F5-A84A-49E2-8893-6759F55D928B}"/>
              </a:ext>
            </a:extLst>
          </p:cNvPr>
          <p:cNvSpPr txBox="1"/>
          <p:nvPr/>
        </p:nvSpPr>
        <p:spPr>
          <a:xfrm>
            <a:off x="2155971" y="2558091"/>
            <a:ext cx="165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example</a:t>
            </a:r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F6B876-864A-4705-BAD6-444E52513D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096" y="3089398"/>
          <a:ext cx="5006806" cy="2136085"/>
        </p:xfrm>
        <a:graphic>
          <a:graphicData uri="http://schemas.openxmlformats.org/drawingml/2006/table">
            <a:tbl>
              <a:tblPr firstRow="1" bandRow="1"/>
              <a:tblGrid>
                <a:gridCol w="611240">
                  <a:extLst>
                    <a:ext uri="{9D8B030D-6E8A-4147-A177-3AD203B41FA5}">
                      <a16:colId xmlns:a16="http://schemas.microsoft.com/office/drawing/2014/main" val="1728232874"/>
                    </a:ext>
                  </a:extLst>
                </a:gridCol>
                <a:gridCol w="588317">
                  <a:extLst>
                    <a:ext uri="{9D8B030D-6E8A-4147-A177-3AD203B41FA5}">
                      <a16:colId xmlns:a16="http://schemas.microsoft.com/office/drawing/2014/main" val="3117729039"/>
                    </a:ext>
                  </a:extLst>
                </a:gridCol>
                <a:gridCol w="732265">
                  <a:extLst>
                    <a:ext uri="{9D8B030D-6E8A-4147-A177-3AD203B41FA5}">
                      <a16:colId xmlns:a16="http://schemas.microsoft.com/office/drawing/2014/main" val="1227416606"/>
                    </a:ext>
                  </a:extLst>
                </a:gridCol>
                <a:gridCol w="584681">
                  <a:extLst>
                    <a:ext uri="{9D8B030D-6E8A-4147-A177-3AD203B41FA5}">
                      <a16:colId xmlns:a16="http://schemas.microsoft.com/office/drawing/2014/main" val="2647205082"/>
                    </a:ext>
                  </a:extLst>
                </a:gridCol>
                <a:gridCol w="584680">
                  <a:extLst>
                    <a:ext uri="{9D8B030D-6E8A-4147-A177-3AD203B41FA5}">
                      <a16:colId xmlns:a16="http://schemas.microsoft.com/office/drawing/2014/main" val="576174712"/>
                    </a:ext>
                  </a:extLst>
                </a:gridCol>
                <a:gridCol w="573853">
                  <a:extLst>
                    <a:ext uri="{9D8B030D-6E8A-4147-A177-3AD203B41FA5}">
                      <a16:colId xmlns:a16="http://schemas.microsoft.com/office/drawing/2014/main" val="94549163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1505472542"/>
                    </a:ext>
                  </a:extLst>
                </a:gridCol>
                <a:gridCol w="736263">
                  <a:extLst>
                    <a:ext uri="{9D8B030D-6E8A-4147-A177-3AD203B41FA5}">
                      <a16:colId xmlns:a16="http://schemas.microsoft.com/office/drawing/2014/main" val="2837332193"/>
                    </a:ext>
                  </a:extLst>
                </a:gridCol>
              </a:tblGrid>
              <a:tr h="315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맥주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오징어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치즈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라면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콜라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소주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사이다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7385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아빠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9117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엄마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43601"/>
                  </a:ext>
                </a:extLst>
              </a:tr>
              <a:tr h="37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00303"/>
                  </a:ext>
                </a:extLst>
              </a:tr>
              <a:tr h="35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2474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동생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564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/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1. </a:t>
                </a:r>
                <a:r>
                  <a:rPr lang="ko-KR" altLang="en-US" sz="1600"/>
                  <a:t>지지도</a:t>
                </a:r>
                <a:r>
                  <a:rPr lang="en-US" altLang="ko-KR" sz="1600"/>
                  <a:t>(Support)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(A → B)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 </a:t>
                </a:r>
                <a:r>
                  <a:rPr lang="en-US" altLang="ko-KR"/>
                  <a:t>/ </a:t>
                </a:r>
                <a:r>
                  <a:rPr lang="ko-KR" altLang="en-US"/>
                  <a:t>전체 거래 횟수</a:t>
                </a:r>
                <a:r>
                  <a:rPr lang="en-US" altLang="ko-KR"/>
                  <a:t>(User </a:t>
                </a:r>
                <a:r>
                  <a:rPr lang="ko-KR" altLang="en-US"/>
                  <a:t>수</a:t>
                </a:r>
                <a:r>
                  <a:rPr lang="en-US" altLang="ko-KR"/>
                  <a:t>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‘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지지도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 </a:t>
                </a:r>
                <a:r>
                  <a:rPr lang="en-US" altLang="ko-KR"/>
                  <a:t>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2/5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blipFill>
                <a:blip r:embed="rId3"/>
                <a:stretch>
                  <a:fillRect l="-505" b="-616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/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2. </a:t>
                </a:r>
                <a:r>
                  <a:rPr lang="ko-KR" altLang="en-US" sz="1600"/>
                  <a:t>신뢰도</a:t>
                </a:r>
                <a:r>
                  <a:rPr lang="en-US" altLang="ko-KR" sz="1600"/>
                  <a:t>(Confidence)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</a:t>
                </a:r>
                <a:r>
                  <a:rPr lang="en-US" altLang="ko-KR"/>
                  <a:t> / A</a:t>
                </a:r>
                <a:r>
                  <a:rPr lang="ko-KR" altLang="en-US"/>
                  <a:t>의 거래 횟수</a:t>
                </a:r>
                <a:endParaRPr lang="en-US" altLang="ko-KR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</a:t>
                </a:r>
                <a:r>
                  <a:rPr lang="ko-KR" altLang="en-US"/>
                  <a:t>로 표현 가능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‘</a:t>
                </a:r>
                <a:r>
                  <a:rPr lang="ko-KR" altLang="en-US"/>
                  <a:t>맥주</a:t>
                </a:r>
                <a:r>
                  <a:rPr lang="en-US" altLang="ko-KR"/>
                  <a:t> →</a:t>
                </a:r>
                <a:r>
                  <a:rPr lang="ko-KR" altLang="en-US"/>
                  <a:t> 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신뢰도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blipFill>
                <a:blip r:embed="rId4"/>
                <a:stretch>
                  <a:fillRect l="-569" b="-439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/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3. </a:t>
                </a:r>
                <a:r>
                  <a:rPr lang="ko-KR" altLang="en-US" sz="1600" dirty="0"/>
                  <a:t>향상도</a:t>
                </a:r>
                <a:r>
                  <a:rPr lang="en-US" altLang="ko-KR" sz="1600" dirty="0"/>
                  <a:t>(Lift)</a:t>
                </a:r>
                <a:r>
                  <a:rPr lang="en-US" altLang="ko-KR" sz="1600" dirty="0">
                    <a:latin typeface="Batang" panose="02030600000101010101" pitchFamily="18" charset="-127"/>
                    <a:ea typeface="Batang" panose="02030600000101010101" pitchFamily="18" charset="-127"/>
                  </a:rPr>
                  <a:t> ★</a:t>
                </a:r>
                <a:endParaRPr lang="en-US" altLang="ko-KR" sz="1600" dirty="0"/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 dirty="0"/>
                  <a:t>(A → B)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 dirty="0"/>
                  <a:t>(A →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(A </a:t>
                </a:r>
                <a:r>
                  <a:rPr lang="en-US" altLang="ko-KR" dirty="0" err="1"/>
                  <a:t>Ո</a:t>
                </a:r>
                <a:r>
                  <a:rPr lang="en-US" altLang="ko-KR" dirty="0"/>
                  <a:t> B) /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(A) ∙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(B)) </a:t>
                </a:r>
                <a:r>
                  <a:rPr lang="ko-KR" altLang="en-US" dirty="0"/>
                  <a:t>로 표현됨</a:t>
                </a:r>
                <a:r>
                  <a:rPr lang="en-US" altLang="ko-KR" dirty="0"/>
                  <a:t> </a:t>
                </a:r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Confidence</a:t>
                </a:r>
                <a:r>
                  <a:rPr lang="ko-KR" altLang="en-US" dirty="0"/>
                  <a:t>가 같게 나왔을 때</a:t>
                </a:r>
                <a:r>
                  <a:rPr lang="en-US" altLang="ko-KR" dirty="0"/>
                  <a:t>, P(B)</a:t>
                </a:r>
                <a:r>
                  <a:rPr lang="ko-KR" altLang="en-US" dirty="0"/>
                  <a:t>가 작으면 </a:t>
                </a:r>
                <a:r>
                  <a:rPr lang="en-US" altLang="ko-KR" dirty="0"/>
                  <a:t>Lift</a:t>
                </a:r>
                <a:r>
                  <a:rPr lang="ko-KR" altLang="en-US" dirty="0"/>
                  <a:t>가 커짐</a:t>
                </a:r>
                <a:endParaRPr lang="en-US" altLang="ko-KR" dirty="0"/>
              </a:p>
              <a:p>
                <a:r>
                  <a:rPr lang="en-US" altLang="ko-KR" b="1" dirty="0"/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맥주</a:t>
                </a:r>
                <a:r>
                  <a:rPr lang="en-US" altLang="ko-KR" dirty="0"/>
                  <a:t> → </a:t>
                </a:r>
                <a:r>
                  <a:rPr lang="ko-KR" altLang="en-US" dirty="0"/>
                  <a:t>오징어</a:t>
                </a:r>
                <a:r>
                  <a:rPr lang="en-US" altLang="ko-KR" dirty="0"/>
                  <a:t>): (2/3) / (3/5) = 10/9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맥주</a:t>
                </a:r>
                <a:r>
                  <a:rPr lang="en-US" altLang="ko-KR" dirty="0"/>
                  <a:t> → </a:t>
                </a:r>
                <a:r>
                  <a:rPr lang="ko-KR" altLang="en-US" dirty="0"/>
                  <a:t>라면</a:t>
                </a:r>
                <a:r>
                  <a:rPr lang="en-US" altLang="ko-KR" dirty="0"/>
                  <a:t>): (2/3) / (4/5) = 5/6   </a:t>
                </a:r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따라서 라면보다는 </a:t>
                </a:r>
                <a:r>
                  <a:rPr lang="en-US" altLang="ko-KR" dirty="0"/>
                  <a:t>Lift</a:t>
                </a:r>
                <a:r>
                  <a:rPr lang="ko-KR" altLang="en-US" dirty="0"/>
                  <a:t>가 더 큰 오징어를 </a:t>
                </a:r>
                <a:r>
                  <a:rPr lang="ko-KR" altLang="en-US" dirty="0" err="1"/>
                  <a:t>추천해줌</a:t>
                </a:r>
                <a:endParaRPr lang="en-US" altLang="ko-KR" dirty="0"/>
              </a:p>
              <a:p>
                <a:r>
                  <a:rPr lang="en-US" altLang="ko-KR" b="1" dirty="0"/>
                  <a:t>∙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Common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보편적으로 인기 많은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item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들만 추천되는 문제를 해결하기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r>
                  <a:rPr lang="ko-KR" altLang="en-US" dirty="0">
                    <a:solidFill>
                      <a:srgbClr val="FF0000"/>
                    </a:solidFill>
                  </a:rPr>
                  <a:t> 위함으로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,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특정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item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과 특별히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고유하게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관계 있는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item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들을 추천하고자 함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blipFill>
                <a:blip r:embed="rId5"/>
                <a:stretch>
                  <a:fillRect l="-203" r="-1829" b="-1429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A95A46-C34A-5145-AD25-5F7949EFE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19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270800" y="348125"/>
            <a:ext cx="105156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/>
              <a:t>Association Rule  - Concept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9B1F5-A84A-49E2-8893-6759F55D928B}"/>
              </a:ext>
            </a:extLst>
          </p:cNvPr>
          <p:cNvSpPr txBox="1"/>
          <p:nvPr/>
        </p:nvSpPr>
        <p:spPr>
          <a:xfrm>
            <a:off x="2155971" y="2558091"/>
            <a:ext cx="165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Simple example</a:t>
            </a:r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F6B876-864A-4705-BAD6-444E52513D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096" y="3089398"/>
          <a:ext cx="5006806" cy="2136085"/>
        </p:xfrm>
        <a:graphic>
          <a:graphicData uri="http://schemas.openxmlformats.org/drawingml/2006/table">
            <a:tbl>
              <a:tblPr firstRow="1" bandRow="1"/>
              <a:tblGrid>
                <a:gridCol w="611240">
                  <a:extLst>
                    <a:ext uri="{9D8B030D-6E8A-4147-A177-3AD203B41FA5}">
                      <a16:colId xmlns:a16="http://schemas.microsoft.com/office/drawing/2014/main" val="1728232874"/>
                    </a:ext>
                  </a:extLst>
                </a:gridCol>
                <a:gridCol w="588317">
                  <a:extLst>
                    <a:ext uri="{9D8B030D-6E8A-4147-A177-3AD203B41FA5}">
                      <a16:colId xmlns:a16="http://schemas.microsoft.com/office/drawing/2014/main" val="3117729039"/>
                    </a:ext>
                  </a:extLst>
                </a:gridCol>
                <a:gridCol w="732265">
                  <a:extLst>
                    <a:ext uri="{9D8B030D-6E8A-4147-A177-3AD203B41FA5}">
                      <a16:colId xmlns:a16="http://schemas.microsoft.com/office/drawing/2014/main" val="1227416606"/>
                    </a:ext>
                  </a:extLst>
                </a:gridCol>
                <a:gridCol w="584681">
                  <a:extLst>
                    <a:ext uri="{9D8B030D-6E8A-4147-A177-3AD203B41FA5}">
                      <a16:colId xmlns:a16="http://schemas.microsoft.com/office/drawing/2014/main" val="2647205082"/>
                    </a:ext>
                  </a:extLst>
                </a:gridCol>
                <a:gridCol w="584680">
                  <a:extLst>
                    <a:ext uri="{9D8B030D-6E8A-4147-A177-3AD203B41FA5}">
                      <a16:colId xmlns:a16="http://schemas.microsoft.com/office/drawing/2014/main" val="576174712"/>
                    </a:ext>
                  </a:extLst>
                </a:gridCol>
                <a:gridCol w="573853">
                  <a:extLst>
                    <a:ext uri="{9D8B030D-6E8A-4147-A177-3AD203B41FA5}">
                      <a16:colId xmlns:a16="http://schemas.microsoft.com/office/drawing/2014/main" val="945491631"/>
                    </a:ext>
                  </a:extLst>
                </a:gridCol>
                <a:gridCol w="595507">
                  <a:extLst>
                    <a:ext uri="{9D8B030D-6E8A-4147-A177-3AD203B41FA5}">
                      <a16:colId xmlns:a16="http://schemas.microsoft.com/office/drawing/2014/main" val="1505472542"/>
                    </a:ext>
                  </a:extLst>
                </a:gridCol>
                <a:gridCol w="736263">
                  <a:extLst>
                    <a:ext uri="{9D8B030D-6E8A-4147-A177-3AD203B41FA5}">
                      <a16:colId xmlns:a16="http://schemas.microsoft.com/office/drawing/2014/main" val="2837332193"/>
                    </a:ext>
                  </a:extLst>
                </a:gridCol>
              </a:tblGrid>
              <a:tr h="3159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맥주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오징어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치즈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라면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콜라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소주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/>
                        <a:t>사이다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497385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/>
                        <a:t>아빠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59117"/>
                  </a:ext>
                </a:extLst>
              </a:tr>
              <a:tr h="372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엄마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843601"/>
                  </a:ext>
                </a:extLst>
              </a:tr>
              <a:tr h="37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00303"/>
                  </a:ext>
                </a:extLst>
              </a:tr>
              <a:tr h="35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24740"/>
                  </a:ext>
                </a:extLst>
              </a:tr>
              <a:tr h="343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/>
                        <a:t>동생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564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/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1. </a:t>
                </a:r>
                <a:r>
                  <a:rPr lang="ko-KR" altLang="en-US" sz="1600" dirty="0"/>
                  <a:t>지지도</a:t>
                </a:r>
                <a:r>
                  <a:rPr lang="en-US" altLang="ko-KR" sz="1600" dirty="0"/>
                  <a:t>(Support)</a:t>
                </a:r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 dirty="0"/>
                  <a:t>(A → B) 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(A </a:t>
                </a:r>
                <a:r>
                  <a:rPr lang="en-US" altLang="ko-KR" dirty="0" err="1"/>
                  <a:t>Ո</a:t>
                </a:r>
                <a:r>
                  <a:rPr lang="en-US" altLang="ko-KR" dirty="0"/>
                  <a:t> B) = 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거래한 횟수 </a:t>
                </a:r>
                <a:r>
                  <a:rPr lang="en-US" altLang="ko-KR" dirty="0"/>
                  <a:t>/ </a:t>
                </a:r>
                <a:r>
                  <a:rPr lang="ko-KR" altLang="en-US" dirty="0"/>
                  <a:t>전체 거래 횟수</a:t>
                </a:r>
                <a:r>
                  <a:rPr lang="en-US" altLang="ko-KR" dirty="0"/>
                  <a:t>(User </a:t>
                </a:r>
                <a:r>
                  <a:rPr lang="ko-KR" altLang="en-US" dirty="0"/>
                  <a:t>수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‘</a:t>
                </a:r>
                <a:r>
                  <a:rPr lang="ko-KR" altLang="en-US" dirty="0"/>
                  <a:t>맥주 </a:t>
                </a:r>
                <a:r>
                  <a:rPr lang="en-US" altLang="ko-KR" dirty="0"/>
                  <a:t>→ </a:t>
                </a:r>
                <a:r>
                  <a:rPr lang="ko-KR" altLang="en-US" dirty="0"/>
                  <a:t>오징어</a:t>
                </a:r>
                <a:r>
                  <a:rPr lang="en-US" altLang="ko-KR" dirty="0"/>
                  <a:t>’ </a:t>
                </a:r>
                <a:r>
                  <a:rPr lang="ko-KR" altLang="en-US" dirty="0"/>
                  <a:t>거래의 지지도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맥주 </a:t>
                </a:r>
                <a:r>
                  <a:rPr lang="en-US" altLang="ko-KR" dirty="0"/>
                  <a:t>→ </a:t>
                </a:r>
                <a:r>
                  <a:rPr lang="ko-KR" altLang="en-US" dirty="0"/>
                  <a:t>오징어</a:t>
                </a:r>
                <a:r>
                  <a:rPr lang="en-US" altLang="ko-KR" dirty="0"/>
                  <a:t>) = 2/5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3A924-96F5-4E8E-9E70-3109DBCD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1960377"/>
                <a:ext cx="6041218" cy="892552"/>
              </a:xfrm>
              <a:prstGeom prst="rect">
                <a:avLst/>
              </a:prstGeom>
              <a:blipFill>
                <a:blip r:embed="rId3"/>
                <a:stretch>
                  <a:fillRect l="-505" b="-616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/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/>
                  <a:t>2. </a:t>
                </a:r>
                <a:r>
                  <a:rPr lang="ko-KR" altLang="en-US" sz="1600"/>
                  <a:t>신뢰도</a:t>
                </a:r>
                <a:r>
                  <a:rPr lang="en-US" altLang="ko-KR" sz="1600"/>
                  <a:t>(Confidence)</a:t>
                </a:r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(A → 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A</a:t>
                </a:r>
                <a:r>
                  <a:rPr lang="ko-KR" altLang="en-US"/>
                  <a:t>와 </a:t>
                </a:r>
                <a:r>
                  <a:rPr lang="en-US" altLang="ko-KR"/>
                  <a:t>B</a:t>
                </a:r>
                <a:r>
                  <a:rPr lang="ko-KR" altLang="en-US"/>
                  <a:t>를 거래한 횟수</a:t>
                </a:r>
                <a:r>
                  <a:rPr lang="en-US" altLang="ko-KR"/>
                  <a:t> / A</a:t>
                </a:r>
                <a:r>
                  <a:rPr lang="ko-KR" altLang="en-US"/>
                  <a:t>의 거래 횟수</a:t>
                </a:r>
                <a:endParaRPr lang="en-US" altLang="ko-KR"/>
              </a:p>
              <a:p>
                <a:r>
                  <a:rPr lang="en-US" altLang="ko-KR" b="1"/>
                  <a:t>∙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(B | A)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 Ո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/>
                  <a:t>(A) </a:t>
                </a:r>
                <a:r>
                  <a:rPr lang="ko-KR" altLang="en-US"/>
                  <a:t>로 표현 가능</a:t>
                </a:r>
                <a:endParaRPr lang="en-US" altLang="ko-KR"/>
              </a:p>
              <a:p>
                <a:r>
                  <a:rPr lang="en-US" altLang="ko-KR" b="1"/>
                  <a:t>∙ </a:t>
                </a:r>
                <a:r>
                  <a:rPr lang="en-US" altLang="ko-KR"/>
                  <a:t>‘</a:t>
                </a:r>
                <a:r>
                  <a:rPr lang="ko-KR" altLang="en-US"/>
                  <a:t>맥주</a:t>
                </a:r>
                <a:r>
                  <a:rPr lang="en-US" altLang="ko-KR"/>
                  <a:t> →</a:t>
                </a:r>
                <a:r>
                  <a:rPr lang="ko-KR" altLang="en-US"/>
                  <a:t> 오징어</a:t>
                </a:r>
                <a:r>
                  <a:rPr lang="en-US" altLang="ko-KR"/>
                  <a:t>’ </a:t>
                </a:r>
                <a:r>
                  <a:rPr lang="ko-KR" altLang="en-US"/>
                  <a:t>거래의 신뢰도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/>
                  <a:t>(</a:t>
                </a:r>
                <a:r>
                  <a:rPr lang="ko-KR" altLang="en-US"/>
                  <a:t>맥주</a:t>
                </a:r>
                <a:r>
                  <a:rPr lang="en-US" altLang="ko-KR"/>
                  <a:t> → </a:t>
                </a:r>
                <a:r>
                  <a:rPr lang="ko-KR" altLang="en-US"/>
                  <a:t>오징어</a:t>
                </a:r>
                <a:r>
                  <a:rPr lang="en-US" altLang="ko-KR"/>
                  <a:t>) = 2/3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06A7-D256-4887-BC14-592B0E082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3089398"/>
                <a:ext cx="5358189" cy="1107996"/>
              </a:xfrm>
              <a:prstGeom prst="rect">
                <a:avLst/>
              </a:prstGeom>
              <a:blipFill>
                <a:blip r:embed="rId4"/>
                <a:stretch>
                  <a:fillRect l="-569" b="-439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/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3. </a:t>
                </a:r>
                <a:r>
                  <a:rPr lang="ko-KR" altLang="en-US" sz="1600" dirty="0"/>
                  <a:t>향상도</a:t>
                </a:r>
                <a:r>
                  <a:rPr lang="en-US" altLang="ko-KR" sz="1600" dirty="0"/>
                  <a:t>(Lift)</a:t>
                </a:r>
                <a:r>
                  <a:rPr lang="en-US" altLang="ko-KR" sz="1600" dirty="0">
                    <a:latin typeface="Batang" panose="02030600000101010101" pitchFamily="18" charset="-127"/>
                    <a:ea typeface="Batang" panose="02030600000101010101" pitchFamily="18" charset="-127"/>
                  </a:rPr>
                  <a:t> ★</a:t>
                </a:r>
                <a:endParaRPr lang="en-US" altLang="ko-KR" sz="1600" dirty="0"/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 dirty="0"/>
                  <a:t>(A → B)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ko-KR" dirty="0"/>
                  <a:t>(A → B) /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(B) =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(A </a:t>
                </a:r>
                <a:r>
                  <a:rPr lang="en-US" altLang="ko-KR" dirty="0" err="1"/>
                  <a:t>Ո</a:t>
                </a:r>
                <a:r>
                  <a:rPr lang="en-US" altLang="ko-KR" dirty="0"/>
                  <a:t> B) / (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(A) ∙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dirty="0"/>
                  <a:t>(B)) </a:t>
                </a:r>
                <a:r>
                  <a:rPr lang="ko-KR" altLang="en-US" dirty="0"/>
                  <a:t>로 표현됨</a:t>
                </a:r>
                <a:r>
                  <a:rPr lang="en-US" altLang="ko-KR" dirty="0"/>
                  <a:t> </a:t>
                </a:r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Confidence</a:t>
                </a:r>
                <a:r>
                  <a:rPr lang="ko-KR" altLang="en-US" dirty="0"/>
                  <a:t>가 같게 나왔을 때</a:t>
                </a:r>
                <a:r>
                  <a:rPr lang="en-US" altLang="ko-KR" dirty="0"/>
                  <a:t>, P(B)</a:t>
                </a:r>
                <a:r>
                  <a:rPr lang="ko-KR" altLang="en-US" dirty="0"/>
                  <a:t>가 작으면 </a:t>
                </a:r>
                <a:r>
                  <a:rPr lang="en-US" altLang="ko-KR" dirty="0"/>
                  <a:t>Lift</a:t>
                </a:r>
                <a:r>
                  <a:rPr lang="ko-KR" altLang="en-US" dirty="0"/>
                  <a:t>가 커짐</a:t>
                </a:r>
                <a:endParaRPr lang="en-US" altLang="ko-KR" dirty="0"/>
              </a:p>
              <a:p>
                <a:r>
                  <a:rPr lang="en-US" altLang="ko-KR" b="1" dirty="0"/>
                  <a:t>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맥주</a:t>
                </a:r>
                <a:r>
                  <a:rPr lang="en-US" altLang="ko-KR" dirty="0"/>
                  <a:t> → </a:t>
                </a:r>
                <a:r>
                  <a:rPr lang="ko-KR" altLang="en-US" dirty="0"/>
                  <a:t>오징어</a:t>
                </a:r>
                <a:r>
                  <a:rPr lang="en-US" altLang="ko-KR" dirty="0"/>
                  <a:t>): (2/3) / (3/5) = 10/9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맥주</a:t>
                </a:r>
                <a:r>
                  <a:rPr lang="en-US" altLang="ko-KR" dirty="0"/>
                  <a:t> → </a:t>
                </a:r>
                <a:r>
                  <a:rPr lang="ko-KR" altLang="en-US" dirty="0"/>
                  <a:t>라면</a:t>
                </a:r>
                <a:r>
                  <a:rPr lang="en-US" altLang="ko-KR" dirty="0"/>
                  <a:t>): (2/3) / (4/5) = 5/6   </a:t>
                </a:r>
              </a:p>
              <a:p>
                <a:r>
                  <a:rPr lang="en-US" altLang="ko-KR" b="1" dirty="0"/>
                  <a:t>∙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따라서 라면보다는 </a:t>
                </a:r>
                <a:r>
                  <a:rPr lang="en-US" altLang="ko-KR" dirty="0"/>
                  <a:t>Lift</a:t>
                </a:r>
                <a:r>
                  <a:rPr lang="ko-KR" altLang="en-US" dirty="0"/>
                  <a:t>가 더 큰 오징어를 </a:t>
                </a:r>
                <a:r>
                  <a:rPr lang="ko-KR" altLang="en-US" dirty="0" err="1"/>
                  <a:t>추천해줌</a:t>
                </a:r>
                <a:endParaRPr lang="en-US" altLang="ko-KR" dirty="0"/>
              </a:p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∙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Common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보편적으로 인기 많은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item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들만 추천되는 문제를 해결하기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r>
                  <a:rPr lang="ko-KR" altLang="en-US" dirty="0">
                    <a:solidFill>
                      <a:srgbClr val="FF0000"/>
                    </a:solidFill>
                  </a:rPr>
                  <a:t> 위함으로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,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특정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item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과 특별히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고유하게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)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관계 있는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item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들을 추천하고자 함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9E4EA0-8C0D-4B45-A0FD-B55B56689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94" y="4433863"/>
                <a:ext cx="6207599" cy="1754326"/>
              </a:xfrm>
              <a:prstGeom prst="rect">
                <a:avLst/>
              </a:prstGeom>
              <a:blipFill>
                <a:blip r:embed="rId5"/>
                <a:stretch>
                  <a:fillRect l="-203" r="-1829" b="-1429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CFD5D-5854-3C40-ADB0-47478460AE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402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3. Quest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94F92-6507-421C-BDFB-36F87C086771}"/>
              </a:ext>
            </a:extLst>
          </p:cNvPr>
          <p:cNvSpPr txBox="1"/>
          <p:nvPr/>
        </p:nvSpPr>
        <p:spPr>
          <a:xfrm>
            <a:off x="1949043" y="3426903"/>
            <a:ext cx="9023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참고자료 </a:t>
            </a:r>
            <a:r>
              <a:rPr lang="en-US" altLang="ko-KR"/>
              <a:t>PPT </a:t>
            </a:r>
            <a:r>
              <a:rPr lang="ko-KR" altLang="en-US"/>
              <a:t>내용을 참고하여</a:t>
            </a:r>
            <a:r>
              <a:rPr lang="en-US" altLang="ko-KR"/>
              <a:t>, UCI machine</a:t>
            </a:r>
            <a:r>
              <a:rPr lang="ko-KR" altLang="en-US"/>
              <a:t> </a:t>
            </a:r>
            <a:r>
              <a:rPr lang="en-US" altLang="ko-KR"/>
              <a:t>learning</a:t>
            </a:r>
            <a:r>
              <a:rPr lang="ko-KR" altLang="en-US"/>
              <a:t> </a:t>
            </a:r>
            <a:r>
              <a:rPr lang="en-US" altLang="ko-KR"/>
              <a:t>repository</a:t>
            </a:r>
            <a:r>
              <a:rPr lang="ko-KR" altLang="en-US"/>
              <a:t>에서 제공하는</a:t>
            </a:r>
            <a:r>
              <a:rPr lang="en-US" altLang="ko-KR"/>
              <a:t> </a:t>
            </a:r>
            <a:r>
              <a:rPr lang="ko-KR" altLang="en-US"/>
              <a:t>온라인 소매 데이터셋에 대한</a:t>
            </a:r>
            <a:r>
              <a:rPr lang="en-US" altLang="ko-KR"/>
              <a:t>,</a:t>
            </a:r>
          </a:p>
          <a:p>
            <a:pPr marL="342900" indent="-342900">
              <a:buAutoNum type="arabicParenR"/>
            </a:pPr>
            <a:r>
              <a:rPr lang="en-US" altLang="ko-KR"/>
              <a:t>Association</a:t>
            </a:r>
            <a:r>
              <a:rPr lang="ko-KR" altLang="en-US"/>
              <a:t> </a:t>
            </a:r>
            <a:r>
              <a:rPr lang="en-US" altLang="ko-KR"/>
              <a:t>rule </a:t>
            </a:r>
            <a:r>
              <a:rPr lang="ko-KR" altLang="en-US"/>
              <a:t>기반의 추천 시스템을 구현하고</a:t>
            </a:r>
            <a:r>
              <a:rPr lang="en-US" altLang="ko-KR"/>
              <a:t>, </a:t>
            </a:r>
          </a:p>
          <a:p>
            <a:pPr marL="342900" indent="-342900">
              <a:buAutoNum type="arabicParenR"/>
            </a:pPr>
            <a:r>
              <a:rPr lang="en-US" altLang="ko-KR"/>
              <a:t>Precision</a:t>
            </a:r>
            <a:r>
              <a:rPr lang="ko-KR" altLang="en-US"/>
              <a:t>을 </a:t>
            </a:r>
            <a:r>
              <a:rPr lang="en-US" altLang="ko-KR"/>
              <a:t>metric</a:t>
            </a:r>
            <a:r>
              <a:rPr lang="ko-KR" altLang="en-US"/>
              <a:t>으로 </a:t>
            </a:r>
            <a:r>
              <a:rPr lang="en-US" altLang="ko-KR"/>
              <a:t>evaluation</a:t>
            </a:r>
            <a:r>
              <a:rPr lang="ko-KR" altLang="en-US"/>
              <a:t>하여 결과를 보이시오</a:t>
            </a:r>
            <a:r>
              <a:rPr lang="en-US" altLang="ko-KR"/>
              <a:t>.</a:t>
            </a:r>
          </a:p>
          <a:p>
            <a:pPr marL="342900" indent="-342900">
              <a:buAutoNum type="arabicParenR"/>
            </a:pPr>
            <a:endParaRPr lang="en-US" altLang="ko-KR"/>
          </a:p>
          <a:p>
            <a:r>
              <a:rPr lang="en-US" altLang="ko-KR"/>
              <a:t>-&gt; support, confidence, lift</a:t>
            </a:r>
            <a:r>
              <a:rPr lang="ko-KR" altLang="en-US"/>
              <a:t>의 개념을 선택적으로 또는 복합적으로 사용하여 모델을 자유롭게 구상해보세요 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255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altLang="en-US"/>
              <a:t>출처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94F92-6507-421C-BDFB-36F87C086771}"/>
              </a:ext>
            </a:extLst>
          </p:cNvPr>
          <p:cNvSpPr txBox="1"/>
          <p:nvPr/>
        </p:nvSpPr>
        <p:spPr>
          <a:xfrm>
            <a:off x="1949043" y="3426903"/>
            <a:ext cx="902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실전활용</a:t>
            </a:r>
            <a:r>
              <a:rPr lang="en-US" altLang="ko-KR"/>
              <a:t>! </a:t>
            </a:r>
            <a:r>
              <a:rPr lang="ko-KR" altLang="en-US"/>
              <a:t>텐서플로 딥러닝 프로젝트 </a:t>
            </a:r>
            <a:r>
              <a:rPr lang="en-US" altLang="ko-KR"/>
              <a:t>(</a:t>
            </a:r>
            <a:r>
              <a:rPr lang="ko-KR" altLang="en-US"/>
              <a:t>루카 마사론</a:t>
            </a:r>
            <a:r>
              <a:rPr lang="en-US" altLang="ko-KR"/>
              <a:t>)</a:t>
            </a:r>
          </a:p>
          <a:p>
            <a:r>
              <a:rPr lang="en-US" altLang="ko-KR"/>
              <a:t>- </a:t>
            </a:r>
            <a:r>
              <a:rPr lang="ko-KR" altLang="en-US"/>
              <a:t>데이터마이닝 수업</a:t>
            </a:r>
            <a:r>
              <a:rPr lang="en-US" altLang="ko-KR"/>
              <a:t>: </a:t>
            </a:r>
            <a:r>
              <a:rPr lang="ko-KR" altLang="en-US"/>
              <a:t>강유 교수님</a:t>
            </a:r>
          </a:p>
        </p:txBody>
      </p:sp>
    </p:spTree>
    <p:extLst>
      <p:ext uri="{BB962C8B-B14F-4D97-AF65-F5344CB8AC3E}">
        <p14:creationId xmlns:p14="http://schemas.microsoft.com/office/powerpoint/2010/main" val="15622624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&lt;Appendix&gt;</a:t>
            </a:r>
            <a:endParaRPr/>
          </a:p>
        </p:txBody>
      </p:sp>
      <p:sp>
        <p:nvSpPr>
          <p:cNvPr id="430" name="Google Shape;430;p11"/>
          <p:cNvSpPr txBox="1">
            <a:spLocks noGrp="1"/>
          </p:cNvSpPr>
          <p:nvPr>
            <p:ph type="body" idx="1"/>
          </p:nvPr>
        </p:nvSpPr>
        <p:spPr>
          <a:xfrm>
            <a:off x="838200" y="2264083"/>
            <a:ext cx="10515600" cy="385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</a:pPr>
            <a:r>
              <a:rPr lang="ko-KR" altLang="en-US"/>
              <a:t>여기서부터는 </a:t>
            </a:r>
            <a:r>
              <a:rPr lang="en-US" altLang="ko-KR"/>
              <a:t>Appendix !</a:t>
            </a:r>
          </a:p>
          <a:p>
            <a:pPr marL="228600" lvl="0" indent="-228600">
              <a:spcBef>
                <a:spcPts val="0"/>
              </a:spcBef>
            </a:pPr>
            <a:endParaRPr lang="en-US" altLang="ko-KR"/>
          </a:p>
          <a:p>
            <a:pPr marL="228600" lvl="0" indent="-228600">
              <a:spcBef>
                <a:spcPts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025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Google Shape;430;p1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2264083"/>
                <a:ext cx="10515600" cy="3852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텐서플로에서 </a:t>
                </a:r>
                <a:r>
                  <a:rPr lang="en-US" altLang="ko-KR"/>
                  <a:t>SGD</a:t>
                </a:r>
                <a:r>
                  <a:rPr lang="ko-KR" altLang="en-US"/>
                  <a:t> 방식을 직접 구현해볼 수도 있다</a:t>
                </a:r>
                <a:r>
                  <a:rPr lang="en-US" altLang="ko-KR"/>
                  <a:t>. (ALS</a:t>
                </a:r>
                <a:r>
                  <a:rPr lang="ko-KR" altLang="en-US"/>
                  <a:t>는 쉽지 않음</a:t>
                </a:r>
                <a:r>
                  <a:rPr lang="en-US" altLang="ko-KR"/>
                  <a:t>.)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앞서 최적화 목적 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𝑚𝑖𝑛𝑖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𝑚𝑖𝑧𝑒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/>
                  <a:t>) </a:t>
                </a:r>
                <a:r>
                  <a:rPr lang="ko-KR" altLang="en-US"/>
                  <a:t>에서</a:t>
                </a:r>
                <a:r>
                  <a:rPr lang="en-US" altLang="ko-KR"/>
                  <a:t>, </a:t>
                </a:r>
                <a:r>
                  <a:rPr lang="ko-KR" altLang="en-US"/>
                  <a:t>제곱 오차 항은</a:t>
                </a:r>
                <a:r>
                  <a:rPr lang="en-US" altLang="ko-KR"/>
                  <a:t>, </a:t>
                </a:r>
                <a:r>
                  <a:rPr lang="ko-KR" altLang="en-US"/>
                  <a:t>이진 분류 문제에서 </a:t>
                </a:r>
                <a:r>
                  <a:rPr lang="en-US" altLang="ko-KR"/>
                  <a:t>loss</a:t>
                </a:r>
                <a:r>
                  <a:rPr lang="ko-KR" altLang="en-US"/>
                  <a:t>가 매우 쉽게 변하기 때문에 적합하지 않다</a:t>
                </a:r>
                <a:r>
                  <a:rPr lang="en-US" altLang="ko-KR"/>
                  <a:t>. </a:t>
                </a:r>
                <a:r>
                  <a:rPr lang="ko-KR" altLang="en-US"/>
                  <a:t>따라서 </a:t>
                </a:r>
                <a:r>
                  <a:rPr lang="en-US" altLang="ko-KR"/>
                  <a:t>log loss</a:t>
                </a:r>
                <a:r>
                  <a:rPr lang="ko-KR" altLang="en-US"/>
                  <a:t>를 사용할 것이다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en-US" altLang="ko-KR"/>
                  <a:t>Negative</a:t>
                </a:r>
                <a:r>
                  <a:rPr lang="ko-KR" altLang="en-US"/>
                  <a:t> </a:t>
                </a:r>
                <a:r>
                  <a:rPr lang="en-US" altLang="ko-KR"/>
                  <a:t>samplin</a:t>
                </a:r>
                <a:r>
                  <a:rPr lang="ko-KR" altLang="en-US"/>
                  <a:t>을 함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en-US" altLang="ko-KR"/>
                  <a:t>Optimizer</a:t>
                </a:r>
                <a:r>
                  <a:rPr lang="ko-KR" altLang="en-US"/>
                  <a:t>은 </a:t>
                </a:r>
                <a:r>
                  <a:rPr lang="en-US" altLang="ko-KR"/>
                  <a:t>Adam </a:t>
                </a:r>
                <a:r>
                  <a:rPr lang="ko-KR" altLang="en-US"/>
                  <a:t>최적화 기법을 사용함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모델 정확도는 약 </a:t>
                </a:r>
                <a:r>
                  <a:rPr lang="en-US" altLang="ko-KR"/>
                  <a:t>15.1% </a:t>
                </a:r>
                <a:r>
                  <a:rPr lang="ko-KR" altLang="en-US"/>
                  <a:t>나옴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r>
                  <a:rPr lang="ko-KR" altLang="en-US"/>
                  <a:t>자세한 코드 설명은 </a:t>
                </a:r>
                <a:r>
                  <a:rPr lang="en-US" altLang="ko-KR"/>
                  <a:t>pass</a:t>
                </a:r>
                <a:r>
                  <a:rPr lang="ko-KR" altLang="en-US"/>
                  <a:t>함</a:t>
                </a:r>
                <a:r>
                  <a:rPr lang="en-US" altLang="ko-KR"/>
                  <a:t>.</a:t>
                </a:r>
              </a:p>
              <a:p>
                <a:pPr marL="228600" lvl="0" indent="-228600">
                  <a:spcBef>
                    <a:spcPts val="0"/>
                  </a:spcBef>
                </a:pPr>
                <a:endParaRPr lang="en-US" altLang="ko-KR"/>
              </a:p>
              <a:p>
                <a:pPr marL="228600" lvl="0" indent="-228600">
                  <a:spcBef>
                    <a:spcPts val="0"/>
                  </a:spcBef>
                </a:pPr>
                <a:endParaRPr lang="ko-KR" altLang="en-US"/>
              </a:p>
            </p:txBody>
          </p:sp>
        </mc:Choice>
        <mc:Fallback xmlns="">
          <p:sp>
            <p:nvSpPr>
              <p:cNvPr id="430" name="Google Shape;430;p1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2264083"/>
                <a:ext cx="10515600" cy="3852632"/>
              </a:xfrm>
              <a:prstGeom prst="rect">
                <a:avLst/>
              </a:prstGeom>
              <a:blipFill>
                <a:blip r:embed="rId3"/>
                <a:stretch>
                  <a:fillRect l="-406" t="-15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0828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FCC7A0-A579-4CA1-BDE1-8D7626ED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36" y="0"/>
            <a:ext cx="8796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384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88A4B-3408-47FF-B951-F90CE3BC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57162"/>
            <a:ext cx="93345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097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2. </a:t>
            </a:r>
            <a:r>
              <a:rPr lang="ko-KR" altLang="en-US"/>
              <a:t>범주형 변수에 대한 추천시스템</a:t>
            </a:r>
            <a:r>
              <a:rPr lang="en-US"/>
              <a:t> 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3CBD8-0237-4C8C-B2AB-D59C4F6D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373620"/>
            <a:ext cx="93916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78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7298</Words>
  <Application>Microsoft Office PowerPoint</Application>
  <PresentationFormat>와이드스크린</PresentationFormat>
  <Paragraphs>1164</Paragraphs>
  <Slides>131</Slides>
  <Notes>131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39" baseType="lpstr">
      <vt:lpstr>나눔스퀘어_ac</vt:lpstr>
      <vt:lpstr>Malgun Gothic</vt:lpstr>
      <vt:lpstr>Malgun Gothic</vt:lpstr>
      <vt:lpstr>Batang</vt:lpstr>
      <vt:lpstr>Arial</vt:lpstr>
      <vt:lpstr>Cambria Math</vt:lpstr>
      <vt:lpstr>Wingdings</vt:lpstr>
      <vt:lpstr>Office 테마</vt:lpstr>
      <vt:lpstr>Session 10.  차원축소 /  추천 모델 /  추천 시스템 구현 및 심화(appendix)</vt:lpstr>
      <vt:lpstr>Table of Contents</vt:lpstr>
      <vt:lpstr>Chapter 1.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Part.1 차원 축소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Part.2 추천 모델</vt:lpstr>
      <vt:lpstr>References</vt:lpstr>
      <vt:lpstr>PART 3. 추천시스템 구현 및 심화(appendix)</vt:lpstr>
      <vt:lpstr>1. 데이터 특성에 대한 고찰 </vt:lpstr>
      <vt:lpstr>1. 데이터 특성에 대한 고찰 </vt:lpstr>
      <vt:lpstr>1. 데이터 특성에 대한 고찰 </vt:lpstr>
      <vt:lpstr>1. 데이터 특성에 대한 고찰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Association Rule</vt:lpstr>
      <vt:lpstr>Association Rule  - Concept</vt:lpstr>
      <vt:lpstr>Association Rule  - Concept</vt:lpstr>
      <vt:lpstr>Association Rule  - Concept</vt:lpstr>
      <vt:lpstr>Association Rule  - Concept</vt:lpstr>
      <vt:lpstr>Association Rule  - Concept</vt:lpstr>
      <vt:lpstr>Association Rule  - Concept</vt:lpstr>
      <vt:lpstr>Association Rule  - Concept</vt:lpstr>
      <vt:lpstr>Association Rule  - Concept</vt:lpstr>
      <vt:lpstr>Association Rule  - Concept</vt:lpstr>
      <vt:lpstr>3. Quest</vt:lpstr>
      <vt:lpstr>출처</vt:lpstr>
      <vt:lpstr>PowerPoint 프레젠테이션</vt:lpstr>
      <vt:lpstr>&lt;Appendix&gt;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2. 범주형 변수에 대한 추천시스템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10.  차원축소 /  추천 알고리즘 /  추천 알고리즘 심화</dc:title>
  <dc:creator>박지원</dc:creator>
  <cp:lastModifiedBy>민 대원</cp:lastModifiedBy>
  <cp:revision>44</cp:revision>
  <dcterms:created xsi:type="dcterms:W3CDTF">2019-12-24T06:01:00Z</dcterms:created>
  <dcterms:modified xsi:type="dcterms:W3CDTF">2020-04-16T10:09:13Z</dcterms:modified>
</cp:coreProperties>
</file>